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Fraunces Extra Bold" panose="020B0604020202020204" charset="0"/>
      <p:regular r:id="rId14"/>
    </p:embeddedFont>
    <p:embeddedFont>
      <p:font typeface="Nobile"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svg>
</file>

<file path=ppt/media/image25.png>
</file>

<file path=ppt/media/image3.png>
</file>

<file path=ppt/media/image4.sv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2977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25.png"/><Relationship Id="rId4" Type="http://schemas.openxmlformats.org/officeDocument/2006/relationships/image" Target="../media/image24.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18648"/>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Design UML Diagrams for AEIOU Productivity and Focus App</a:t>
            </a:r>
            <a:endParaRPr lang="en-US" sz="4450" dirty="0"/>
          </a:p>
        </p:txBody>
      </p:sp>
      <p:sp>
        <p:nvSpPr>
          <p:cNvPr id="4" name="Text 1"/>
          <p:cNvSpPr/>
          <p:nvPr/>
        </p:nvSpPr>
        <p:spPr>
          <a:xfrm>
            <a:off x="793790" y="4985147"/>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A systematic approach to visualising how the system supports task execution, focus sessions, and distraction control</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83488" y="1562576"/>
            <a:ext cx="4919305" cy="5104328"/>
          </a:xfrm>
          <a:prstGeom prst="rect">
            <a:avLst/>
          </a:prstGeom>
        </p:spPr>
      </p:pic>
      <p:sp>
        <p:nvSpPr>
          <p:cNvPr id="4" name="Text 0"/>
          <p:cNvSpPr/>
          <p:nvPr/>
        </p:nvSpPr>
        <p:spPr>
          <a:xfrm>
            <a:off x="6280190" y="1245632"/>
            <a:ext cx="5670590" cy="708779"/>
          </a:xfrm>
          <a:prstGeom prst="rect">
            <a:avLst/>
          </a:prstGeom>
          <a:noFill/>
          <a:ln/>
        </p:spPr>
        <p:txBody>
          <a:bodyPr wrap="none" lIns="0" tIns="0" rIns="0" bIns="0" rtlCol="0" anchor="t"/>
          <a:lstStyle/>
          <a:p>
            <a:pPr marL="0" indent="0" algn="l">
              <a:lnSpc>
                <a:spcPts val="5550"/>
              </a:lnSpc>
              <a:buNone/>
            </a:pPr>
            <a:endParaRPr lang="en-US" sz="4450" dirty="0"/>
          </a:p>
        </p:txBody>
      </p:sp>
      <p:sp>
        <p:nvSpPr>
          <p:cNvPr id="5" name="Text 1"/>
          <p:cNvSpPr/>
          <p:nvPr/>
        </p:nvSpPr>
        <p:spPr>
          <a:xfrm>
            <a:off x="6280190" y="2294573"/>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6" name="Text 2"/>
          <p:cNvSpPr/>
          <p:nvPr/>
        </p:nvSpPr>
        <p:spPr>
          <a:xfrm>
            <a:off x="6280190" y="2912626"/>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7" name="Text 3"/>
          <p:cNvSpPr/>
          <p:nvPr/>
        </p:nvSpPr>
        <p:spPr>
          <a:xfrm>
            <a:off x="6280190" y="3530679"/>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8" name="Text 4"/>
          <p:cNvSpPr/>
          <p:nvPr/>
        </p:nvSpPr>
        <p:spPr>
          <a:xfrm>
            <a:off x="6280190" y="4148733"/>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9" name="Text 5"/>
          <p:cNvSpPr/>
          <p:nvPr/>
        </p:nvSpPr>
        <p:spPr>
          <a:xfrm>
            <a:off x="6280190" y="4766786"/>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10" name="Text 6"/>
          <p:cNvSpPr/>
          <p:nvPr/>
        </p:nvSpPr>
        <p:spPr>
          <a:xfrm>
            <a:off x="6280190" y="5384840"/>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11" name="Text 7"/>
          <p:cNvSpPr/>
          <p:nvPr/>
        </p:nvSpPr>
        <p:spPr>
          <a:xfrm>
            <a:off x="6280190" y="6002893"/>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12" name="Text 8"/>
          <p:cNvSpPr/>
          <p:nvPr/>
        </p:nvSpPr>
        <p:spPr>
          <a:xfrm>
            <a:off x="6280190" y="6620947"/>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14" name="Picture 13">
            <a:extLst>
              <a:ext uri="{FF2B5EF4-FFF2-40B4-BE49-F238E27FC236}">
                <a16:creationId xmlns:a16="http://schemas.microsoft.com/office/drawing/2014/main" id="{DBB6A9A3-DE3D-6758-F70F-D20CF0EF3925}"/>
              </a:ext>
            </a:extLst>
          </p:cNvPr>
          <p:cNvPicPr>
            <a:picLocks noChangeAspect="1"/>
          </p:cNvPicPr>
          <p:nvPr/>
        </p:nvPicPr>
        <p:blipFill>
          <a:blip r:embed="rId5"/>
          <a:stretch>
            <a:fillRect/>
          </a:stretch>
        </p:blipFill>
        <p:spPr>
          <a:xfrm>
            <a:off x="12496502" y="7443789"/>
            <a:ext cx="2133898" cy="81926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1454110" y="882491"/>
            <a:ext cx="1461730" cy="291941"/>
          </a:xfrm>
          <a:prstGeom prst="roundRect">
            <a:avLst>
              <a:gd name="adj" fmla="val 41898"/>
            </a:avLst>
          </a:prstGeom>
          <a:solidFill>
            <a:srgbClr val="DDEEE0"/>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56028" y="960477"/>
            <a:ext cx="135850" cy="135850"/>
          </a:xfrm>
          <a:prstGeom prst="rect">
            <a:avLst/>
          </a:prstGeom>
        </p:spPr>
      </p:pic>
      <p:sp>
        <p:nvSpPr>
          <p:cNvPr id="4" name="Text 1"/>
          <p:cNvSpPr/>
          <p:nvPr/>
        </p:nvSpPr>
        <p:spPr>
          <a:xfrm>
            <a:off x="1759744" y="933450"/>
            <a:ext cx="1054179" cy="190024"/>
          </a:xfrm>
          <a:prstGeom prst="rect">
            <a:avLst/>
          </a:prstGeom>
          <a:noFill/>
          <a:ln/>
        </p:spPr>
        <p:txBody>
          <a:bodyPr wrap="none" lIns="0" tIns="0" rIns="0" bIns="0" rtlCol="0" anchor="t"/>
          <a:lstStyle/>
          <a:p>
            <a:pPr marL="0" indent="0" algn="l">
              <a:lnSpc>
                <a:spcPts val="1450"/>
              </a:lnSpc>
              <a:buNone/>
            </a:pPr>
            <a:r>
              <a:rPr lang="en-US" sz="1050" dirty="0">
                <a:solidFill>
                  <a:srgbClr val="405449"/>
                </a:solidFill>
                <a:latin typeface="Nobile" pitchFamily="34" charset="0"/>
                <a:ea typeface="Nobile" pitchFamily="34" charset="-122"/>
                <a:cs typeface="Nobile" pitchFamily="34" charset="-120"/>
              </a:rPr>
              <a:t>KEY TAKEAWAY</a:t>
            </a:r>
            <a:endParaRPr lang="en-US" sz="1050" dirty="0"/>
          </a:p>
        </p:txBody>
      </p:sp>
      <p:sp>
        <p:nvSpPr>
          <p:cNvPr id="5" name="Text 2"/>
          <p:cNvSpPr/>
          <p:nvPr/>
        </p:nvSpPr>
        <p:spPr>
          <a:xfrm>
            <a:off x="1454110" y="1225272"/>
            <a:ext cx="6192322" cy="530781"/>
          </a:xfrm>
          <a:prstGeom prst="rect">
            <a:avLst/>
          </a:prstGeom>
          <a:noFill/>
          <a:ln/>
        </p:spPr>
        <p:txBody>
          <a:bodyPr wrap="none" lIns="0" tIns="0" rIns="0" bIns="0" rtlCol="0" anchor="t"/>
          <a:lstStyle/>
          <a:p>
            <a:pPr marL="0" indent="0" algn="l">
              <a:lnSpc>
                <a:spcPts val="4150"/>
              </a:lnSpc>
              <a:buNone/>
            </a:pPr>
            <a:r>
              <a:rPr lang="en-US" sz="3300" b="1" dirty="0">
                <a:solidFill>
                  <a:srgbClr val="3B4540"/>
                </a:solidFill>
                <a:latin typeface="Fraunces Extra Bold" pitchFamily="34" charset="0"/>
                <a:ea typeface="Fraunces Extra Bold" pitchFamily="34" charset="-122"/>
                <a:cs typeface="Fraunces Extra Bold" pitchFamily="34" charset="-120"/>
              </a:rPr>
              <a:t>Building Better Focus Habits</a:t>
            </a:r>
            <a:endParaRPr lang="en-US" sz="3300" dirty="0"/>
          </a:p>
        </p:txBody>
      </p:sp>
      <p:sp>
        <p:nvSpPr>
          <p:cNvPr id="6" name="Text 3"/>
          <p:cNvSpPr/>
          <p:nvPr/>
        </p:nvSpPr>
        <p:spPr>
          <a:xfrm>
            <a:off x="1454110" y="2602587"/>
            <a:ext cx="3833336" cy="1663541"/>
          </a:xfrm>
          <a:prstGeom prst="rect">
            <a:avLst/>
          </a:prstGeom>
          <a:noFill/>
          <a:ln/>
        </p:spPr>
        <p:txBody>
          <a:bodyPr wrap="square" lIns="0" tIns="0" rIns="0" bIns="0" rtlCol="0" anchor="t"/>
          <a:lstStyle/>
          <a:p>
            <a:pPr marL="0" indent="0" algn="l">
              <a:lnSpc>
                <a:spcPts val="1850"/>
              </a:lnSpc>
              <a:buNone/>
            </a:pPr>
            <a:r>
              <a:rPr lang="en-US" sz="1300" dirty="0">
                <a:solidFill>
                  <a:srgbClr val="405449"/>
                </a:solidFill>
                <a:latin typeface="Nobile" pitchFamily="34" charset="0"/>
                <a:ea typeface="Nobile" pitchFamily="34" charset="-122"/>
                <a:cs typeface="Nobile" pitchFamily="34" charset="-120"/>
              </a:rPr>
              <a:t>The AEIOU Productivity App addresses the critical challenge of maintaining focus in an increasingly distracting digital environment. By providing structured focus sessions, intelligent reminders, and positive reinforcement, the application helps users overcome interruptions and build sustainable productivity habits.</a:t>
            </a:r>
            <a:endParaRPr lang="en-US" sz="1300" dirty="0"/>
          </a:p>
        </p:txBody>
      </p:sp>
      <p:sp>
        <p:nvSpPr>
          <p:cNvPr id="7" name="Text 4"/>
          <p:cNvSpPr/>
          <p:nvPr/>
        </p:nvSpPr>
        <p:spPr>
          <a:xfrm>
            <a:off x="1454110" y="4380547"/>
            <a:ext cx="3833336" cy="1663541"/>
          </a:xfrm>
          <a:prstGeom prst="rect">
            <a:avLst/>
          </a:prstGeom>
          <a:noFill/>
          <a:ln/>
        </p:spPr>
        <p:txBody>
          <a:bodyPr wrap="square" lIns="0" tIns="0" rIns="0" bIns="0" rtlCol="0" anchor="t"/>
          <a:lstStyle/>
          <a:p>
            <a:pPr marL="0" indent="0" algn="l">
              <a:lnSpc>
                <a:spcPts val="1850"/>
              </a:lnSpc>
              <a:buNone/>
            </a:pPr>
            <a:r>
              <a:rPr lang="en-US" sz="1300" dirty="0">
                <a:solidFill>
                  <a:srgbClr val="405449"/>
                </a:solidFill>
                <a:latin typeface="Nobile" pitchFamily="34" charset="0"/>
                <a:ea typeface="Nobile" pitchFamily="34" charset="-122"/>
                <a:cs typeface="Nobile" pitchFamily="34" charset="-120"/>
              </a:rPr>
              <a:t>Through careful UML design, we've created a system that improves task execution, reduces procrastination, and supports users in achieving their goals—whether they're students managing coursework, professionals juggling projects, or freelancers building their businesses.</a:t>
            </a:r>
            <a:endParaRPr lang="en-US" sz="1300" dirty="0"/>
          </a:p>
        </p:txBody>
      </p:sp>
      <p:sp>
        <p:nvSpPr>
          <p:cNvPr id="8" name="Text 5"/>
          <p:cNvSpPr/>
          <p:nvPr/>
        </p:nvSpPr>
        <p:spPr>
          <a:xfrm>
            <a:off x="1708904" y="6187202"/>
            <a:ext cx="3578543" cy="475298"/>
          </a:xfrm>
          <a:prstGeom prst="rect">
            <a:avLst/>
          </a:prstGeom>
          <a:noFill/>
          <a:ln/>
        </p:spPr>
        <p:txBody>
          <a:bodyPr wrap="square" lIns="0" tIns="0" rIns="0" bIns="0" rtlCol="0" anchor="t"/>
          <a:lstStyle/>
          <a:p>
            <a:pPr marL="0" indent="0" algn="l">
              <a:lnSpc>
                <a:spcPts val="1850"/>
              </a:lnSpc>
              <a:buNone/>
            </a:pPr>
            <a:r>
              <a:rPr lang="en-US" sz="1300" dirty="0">
                <a:solidFill>
                  <a:srgbClr val="405449"/>
                </a:solidFill>
                <a:latin typeface="Nobile" pitchFamily="34" charset="0"/>
                <a:ea typeface="Nobile" pitchFamily="34" charset="-122"/>
                <a:cs typeface="Nobile" pitchFamily="34" charset="-120"/>
              </a:rPr>
              <a:t>"Consistent focus habits transform productivity from a goal into a daily reality."</a:t>
            </a:r>
            <a:endParaRPr lang="en-US" sz="1300" dirty="0"/>
          </a:p>
        </p:txBody>
      </p:sp>
      <p:sp>
        <p:nvSpPr>
          <p:cNvPr id="9" name="Shape 6"/>
          <p:cNvSpPr/>
          <p:nvPr/>
        </p:nvSpPr>
        <p:spPr>
          <a:xfrm>
            <a:off x="1454110" y="6187202"/>
            <a:ext cx="22860" cy="475298"/>
          </a:xfrm>
          <a:prstGeom prst="rect">
            <a:avLst/>
          </a:prstGeom>
          <a:solidFill>
            <a:srgbClr val="438951"/>
          </a:solidFill>
          <a:ln/>
        </p:spPr>
      </p:sp>
      <p:pic>
        <p:nvPicPr>
          <p:cNvPr id="10" name="Image 1" descr="preencoded.png"/>
          <p:cNvPicPr>
            <a:picLocks noChangeAspect="1"/>
          </p:cNvPicPr>
          <p:nvPr/>
        </p:nvPicPr>
        <p:blipFill>
          <a:blip r:embed="rId5"/>
          <a:stretch>
            <a:fillRect/>
          </a:stretch>
        </p:blipFill>
        <p:spPr>
          <a:xfrm>
            <a:off x="5709404" y="2089904"/>
            <a:ext cx="7474268" cy="5113973"/>
          </a:xfrm>
          <a:prstGeom prst="rect">
            <a:avLst/>
          </a:prstGeom>
        </p:spPr>
      </p:pic>
      <p:pic>
        <p:nvPicPr>
          <p:cNvPr id="12" name="Picture 11">
            <a:extLst>
              <a:ext uri="{FF2B5EF4-FFF2-40B4-BE49-F238E27FC236}">
                <a16:creationId xmlns:a16="http://schemas.microsoft.com/office/drawing/2014/main" id="{44628F58-52A9-FA35-6CE4-1BBA82B72DEA}"/>
              </a:ext>
            </a:extLst>
          </p:cNvPr>
          <p:cNvPicPr>
            <a:picLocks noChangeAspect="1"/>
          </p:cNvPicPr>
          <p:nvPr/>
        </p:nvPicPr>
        <p:blipFill>
          <a:blip r:embed="rId6"/>
          <a:stretch>
            <a:fillRect/>
          </a:stretch>
        </p:blipFill>
        <p:spPr>
          <a:xfrm>
            <a:off x="12496502" y="7410336"/>
            <a:ext cx="2133898" cy="81926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855583" y="518160"/>
            <a:ext cx="1422916" cy="330875"/>
          </a:xfrm>
          <a:prstGeom prst="roundRect">
            <a:avLst>
              <a:gd name="adj" fmla="val 40743"/>
            </a:avLst>
          </a:prstGeom>
          <a:solidFill>
            <a:srgbClr val="DDEEE0"/>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67859" y="608648"/>
            <a:ext cx="149781" cy="149781"/>
          </a:xfrm>
          <a:prstGeom prst="rect">
            <a:avLst/>
          </a:prstGeom>
        </p:spPr>
      </p:pic>
      <p:sp>
        <p:nvSpPr>
          <p:cNvPr id="4" name="Text 1"/>
          <p:cNvSpPr/>
          <p:nvPr/>
        </p:nvSpPr>
        <p:spPr>
          <a:xfrm>
            <a:off x="1192530" y="574238"/>
            <a:ext cx="973693" cy="218718"/>
          </a:xfrm>
          <a:prstGeom prst="rect">
            <a:avLst/>
          </a:prstGeom>
          <a:noFill/>
          <a:ln/>
        </p:spPr>
        <p:txBody>
          <a:bodyPr wrap="none" lIns="0" tIns="0" rIns="0" bIns="0" rtlCol="0" anchor="t"/>
          <a:lstStyle/>
          <a:p>
            <a:pPr marL="0" indent="0" algn="l">
              <a:lnSpc>
                <a:spcPts val="1700"/>
              </a:lnSpc>
              <a:buNone/>
            </a:pPr>
            <a:r>
              <a:rPr lang="en-US" sz="1150" dirty="0">
                <a:solidFill>
                  <a:srgbClr val="405449"/>
                </a:solidFill>
                <a:latin typeface="Nobile" pitchFamily="34" charset="0"/>
                <a:ea typeface="Nobile" pitchFamily="34" charset="-122"/>
                <a:cs typeface="Nobile" pitchFamily="34" charset="-120"/>
              </a:rPr>
              <a:t>PROJECT AIM</a:t>
            </a:r>
            <a:endParaRPr lang="en-US" sz="1150" dirty="0"/>
          </a:p>
        </p:txBody>
      </p:sp>
      <p:sp>
        <p:nvSpPr>
          <p:cNvPr id="5" name="Text 2"/>
          <p:cNvSpPr/>
          <p:nvPr/>
        </p:nvSpPr>
        <p:spPr>
          <a:xfrm>
            <a:off x="855583" y="910828"/>
            <a:ext cx="10448806" cy="584954"/>
          </a:xfrm>
          <a:prstGeom prst="rect">
            <a:avLst/>
          </a:prstGeom>
          <a:noFill/>
          <a:ln/>
        </p:spPr>
        <p:txBody>
          <a:bodyPr wrap="none" lIns="0" tIns="0" rIns="0" bIns="0" rtlCol="0" anchor="t"/>
          <a:lstStyle/>
          <a:p>
            <a:pPr marL="0" indent="0" algn="l">
              <a:lnSpc>
                <a:spcPts val="4600"/>
              </a:lnSpc>
              <a:buNone/>
            </a:pPr>
            <a:r>
              <a:rPr lang="en-US" sz="3650" b="1" dirty="0">
                <a:solidFill>
                  <a:srgbClr val="3B4540"/>
                </a:solidFill>
                <a:latin typeface="Fraunces Extra Bold" pitchFamily="34" charset="0"/>
                <a:ea typeface="Fraunces Extra Bold" pitchFamily="34" charset="-122"/>
                <a:cs typeface="Fraunces Extra Bold" pitchFamily="34" charset="-120"/>
              </a:rPr>
              <a:t>Visualising System Behaviour Through UML</a:t>
            </a:r>
            <a:endParaRPr lang="en-US" sz="3650" dirty="0"/>
          </a:p>
        </p:txBody>
      </p:sp>
      <p:pic>
        <p:nvPicPr>
          <p:cNvPr id="6" name="Image 1" descr="preencoded.png"/>
          <p:cNvPicPr>
            <a:picLocks noChangeAspect="1"/>
          </p:cNvPicPr>
          <p:nvPr/>
        </p:nvPicPr>
        <p:blipFill>
          <a:blip r:embed="rId5"/>
          <a:stretch>
            <a:fillRect/>
          </a:stretch>
        </p:blipFill>
        <p:spPr>
          <a:xfrm>
            <a:off x="855583" y="1901428"/>
            <a:ext cx="8237458" cy="5636062"/>
          </a:xfrm>
          <a:prstGeom prst="rect">
            <a:avLst/>
          </a:prstGeom>
        </p:spPr>
      </p:pic>
      <p:sp>
        <p:nvSpPr>
          <p:cNvPr id="7" name="Text 3"/>
          <p:cNvSpPr/>
          <p:nvPr/>
        </p:nvSpPr>
        <p:spPr>
          <a:xfrm>
            <a:off x="9557385" y="3145750"/>
            <a:ext cx="4224814" cy="1914406"/>
          </a:xfrm>
          <a:prstGeom prst="rect">
            <a:avLst/>
          </a:prstGeom>
          <a:noFill/>
          <a:ln/>
        </p:spPr>
        <p:txBody>
          <a:bodyPr wrap="square" lIns="0" tIns="0" rIns="0" bIns="0" rtlCol="0" anchor="t"/>
          <a:lstStyle/>
          <a:p>
            <a:pPr marL="0" indent="0" algn="l">
              <a:lnSpc>
                <a:spcPts val="2150"/>
              </a:lnSpc>
              <a:buNone/>
            </a:pPr>
            <a:r>
              <a:rPr lang="en-US" sz="1450" dirty="0">
                <a:solidFill>
                  <a:srgbClr val="405449"/>
                </a:solidFill>
                <a:latin typeface="Nobile" pitchFamily="34" charset="0"/>
                <a:ea typeface="Nobile" pitchFamily="34" charset="-122"/>
                <a:cs typeface="Nobile" pitchFamily="34" charset="-120"/>
              </a:rPr>
              <a:t>The primary aim of this project is to design comprehensive UML diagrams for the AEIOU Productivity and Focus App. These diagrams will illustrate how the system architecture supports users in executing tasks, maintaining focus sessions, and managing digital distractions effectively.</a:t>
            </a:r>
            <a:endParaRPr lang="en-US" sz="1450" dirty="0"/>
          </a:p>
        </p:txBody>
      </p:sp>
      <p:sp>
        <p:nvSpPr>
          <p:cNvPr id="8" name="Text 4"/>
          <p:cNvSpPr/>
          <p:nvPr/>
        </p:nvSpPr>
        <p:spPr>
          <a:xfrm>
            <a:off x="9557385" y="5199221"/>
            <a:ext cx="4224814" cy="1093946"/>
          </a:xfrm>
          <a:prstGeom prst="rect">
            <a:avLst/>
          </a:prstGeom>
          <a:noFill/>
          <a:ln/>
        </p:spPr>
        <p:txBody>
          <a:bodyPr wrap="square" lIns="0" tIns="0" rIns="0" bIns="0" rtlCol="0" anchor="t"/>
          <a:lstStyle/>
          <a:p>
            <a:pPr marL="0" indent="0" algn="l">
              <a:lnSpc>
                <a:spcPts val="2150"/>
              </a:lnSpc>
              <a:buNone/>
            </a:pPr>
            <a:r>
              <a:rPr lang="en-US" sz="1450" dirty="0">
                <a:solidFill>
                  <a:srgbClr val="405449"/>
                </a:solidFill>
                <a:latin typeface="Nobile" pitchFamily="34" charset="0"/>
                <a:ea typeface="Nobile" pitchFamily="34" charset="-122"/>
                <a:cs typeface="Nobile" pitchFamily="34" charset="-120"/>
              </a:rPr>
              <a:t>By creating clear visual representations, we enable developers and stakeholders to understand system interactions, workflows, and data flows at a glance.</a:t>
            </a:r>
            <a:endParaRPr lang="en-US" sz="1450" dirty="0"/>
          </a:p>
        </p:txBody>
      </p:sp>
      <p:pic>
        <p:nvPicPr>
          <p:cNvPr id="10" name="Picture 9">
            <a:extLst>
              <a:ext uri="{FF2B5EF4-FFF2-40B4-BE49-F238E27FC236}">
                <a16:creationId xmlns:a16="http://schemas.microsoft.com/office/drawing/2014/main" id="{2DB1C1B9-62BA-8810-8B2C-E7CB23967FE4}"/>
              </a:ext>
            </a:extLst>
          </p:cNvPr>
          <p:cNvPicPr>
            <a:picLocks noChangeAspect="1"/>
          </p:cNvPicPr>
          <p:nvPr/>
        </p:nvPicPr>
        <p:blipFill>
          <a:blip r:embed="rId6"/>
          <a:stretch>
            <a:fillRect/>
          </a:stretch>
        </p:blipFill>
        <p:spPr>
          <a:xfrm>
            <a:off x="12496502" y="7410336"/>
            <a:ext cx="2133898" cy="81926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845231"/>
            <a:ext cx="7738110" cy="708779"/>
          </a:xfrm>
          <a:prstGeom prst="rect">
            <a:avLst/>
          </a:prstGeom>
          <a:noFill/>
          <a:ln/>
        </p:spPr>
        <p:txBody>
          <a:bodyPr wrap="non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The Problem We're Solving</a:t>
            </a:r>
            <a:endParaRPr lang="en-US" sz="4450" dirty="0"/>
          </a:p>
        </p:txBody>
      </p:sp>
      <p:sp>
        <p:nvSpPr>
          <p:cNvPr id="3" name="Shape 1"/>
          <p:cNvSpPr/>
          <p:nvPr/>
        </p:nvSpPr>
        <p:spPr>
          <a:xfrm>
            <a:off x="793790" y="3007638"/>
            <a:ext cx="4196358" cy="2032754"/>
          </a:xfrm>
          <a:prstGeom prst="roundRect">
            <a:avLst>
              <a:gd name="adj" fmla="val 10043"/>
            </a:avLst>
          </a:prstGeom>
          <a:solidFill>
            <a:srgbClr val="E8F3E8"/>
          </a:solidFill>
          <a:ln/>
        </p:spPr>
      </p:sp>
      <p:sp>
        <p:nvSpPr>
          <p:cNvPr id="4" name="Text 2"/>
          <p:cNvSpPr/>
          <p:nvPr/>
        </p:nvSpPr>
        <p:spPr>
          <a:xfrm>
            <a:off x="1020604" y="3234452"/>
            <a:ext cx="284035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Digital Distractions</a:t>
            </a:r>
            <a:endParaRPr lang="en-US" sz="2200" dirty="0"/>
          </a:p>
        </p:txBody>
      </p:sp>
      <p:sp>
        <p:nvSpPr>
          <p:cNvPr id="5" name="Text 3"/>
          <p:cNvSpPr/>
          <p:nvPr/>
        </p:nvSpPr>
        <p:spPr>
          <a:xfrm>
            <a:off x="1020604" y="3724870"/>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Constant notifications and app switching fragment attention spans and reduce productivity</a:t>
            </a:r>
            <a:endParaRPr lang="en-US" sz="1750" dirty="0"/>
          </a:p>
        </p:txBody>
      </p:sp>
      <p:sp>
        <p:nvSpPr>
          <p:cNvPr id="6" name="Shape 4"/>
          <p:cNvSpPr/>
          <p:nvPr/>
        </p:nvSpPr>
        <p:spPr>
          <a:xfrm>
            <a:off x="5216962" y="3007638"/>
            <a:ext cx="4196358" cy="2032754"/>
          </a:xfrm>
          <a:prstGeom prst="roundRect">
            <a:avLst>
              <a:gd name="adj" fmla="val 10043"/>
            </a:avLst>
          </a:prstGeom>
          <a:solidFill>
            <a:srgbClr val="E8F3E8"/>
          </a:solidFill>
          <a:ln/>
        </p:spPr>
      </p:sp>
      <p:sp>
        <p:nvSpPr>
          <p:cNvPr id="7" name="Text 5"/>
          <p:cNvSpPr/>
          <p:nvPr/>
        </p:nvSpPr>
        <p:spPr>
          <a:xfrm>
            <a:off x="5443776" y="323445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Unstructured Work</a:t>
            </a:r>
            <a:endParaRPr lang="en-US" sz="2200" dirty="0"/>
          </a:p>
        </p:txBody>
      </p:sp>
      <p:sp>
        <p:nvSpPr>
          <p:cNvPr id="8" name="Text 6"/>
          <p:cNvSpPr/>
          <p:nvPr/>
        </p:nvSpPr>
        <p:spPr>
          <a:xfrm>
            <a:off x="5443776" y="3724870"/>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Lack of clear task organisation leads to procrastination and incomplete projects</a:t>
            </a:r>
            <a:endParaRPr lang="en-US" sz="1750" dirty="0"/>
          </a:p>
        </p:txBody>
      </p:sp>
      <p:sp>
        <p:nvSpPr>
          <p:cNvPr id="9" name="Shape 7"/>
          <p:cNvSpPr/>
          <p:nvPr/>
        </p:nvSpPr>
        <p:spPr>
          <a:xfrm>
            <a:off x="9640133" y="3007638"/>
            <a:ext cx="4196358" cy="2032754"/>
          </a:xfrm>
          <a:prstGeom prst="roundRect">
            <a:avLst>
              <a:gd name="adj" fmla="val 10043"/>
            </a:avLst>
          </a:prstGeom>
          <a:solidFill>
            <a:srgbClr val="E8F3E8"/>
          </a:solidFill>
          <a:ln/>
        </p:spPr>
      </p:sp>
      <p:sp>
        <p:nvSpPr>
          <p:cNvPr id="10" name="Text 8"/>
          <p:cNvSpPr/>
          <p:nvPr/>
        </p:nvSpPr>
        <p:spPr>
          <a:xfrm>
            <a:off x="9866948" y="323445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Fragmented Habits</a:t>
            </a:r>
            <a:endParaRPr lang="en-US" sz="2200" dirty="0"/>
          </a:p>
        </p:txBody>
      </p:sp>
      <p:sp>
        <p:nvSpPr>
          <p:cNvPr id="11" name="Text 9"/>
          <p:cNvSpPr/>
          <p:nvPr/>
        </p:nvSpPr>
        <p:spPr>
          <a:xfrm>
            <a:off x="9866948" y="3724870"/>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Inconsistent routines prevent users from building sustainable focus practices</a:t>
            </a:r>
            <a:endParaRPr lang="en-US" sz="1750" dirty="0"/>
          </a:p>
        </p:txBody>
      </p:sp>
      <p:sp>
        <p:nvSpPr>
          <p:cNvPr id="12" name="Text 10"/>
          <p:cNvSpPr/>
          <p:nvPr/>
        </p:nvSpPr>
        <p:spPr>
          <a:xfrm>
            <a:off x="793790" y="5295543"/>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Students and working professionals need a simple, execution-focused productivity application that minimises interruptions, supports task initiation, and reinforces consistent focus behaviour through structured sessions and intelligent reminders.</a:t>
            </a:r>
            <a:endParaRPr lang="en-US" sz="1750" dirty="0"/>
          </a:p>
        </p:txBody>
      </p:sp>
      <p:pic>
        <p:nvPicPr>
          <p:cNvPr id="14" name="Picture 13">
            <a:extLst>
              <a:ext uri="{FF2B5EF4-FFF2-40B4-BE49-F238E27FC236}">
                <a16:creationId xmlns:a16="http://schemas.microsoft.com/office/drawing/2014/main" id="{CE900136-A69E-A399-AE9D-EA1B39C55D7E}"/>
              </a:ext>
            </a:extLst>
          </p:cNvPr>
          <p:cNvPicPr>
            <a:picLocks noChangeAspect="1"/>
          </p:cNvPicPr>
          <p:nvPr/>
        </p:nvPicPr>
        <p:blipFill>
          <a:blip r:embed="rId3"/>
          <a:stretch>
            <a:fillRect/>
          </a:stretch>
        </p:blipFill>
        <p:spPr>
          <a:xfrm>
            <a:off x="12370270" y="7372293"/>
            <a:ext cx="2133898" cy="81926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3402449" y="890468"/>
            <a:ext cx="1199793" cy="191929"/>
          </a:xfrm>
          <a:prstGeom prst="roundRect">
            <a:avLst>
              <a:gd name="adj" fmla="val 42546"/>
            </a:avLst>
          </a:prstGeom>
          <a:noFill/>
          <a:ln w="7620">
            <a:solidFill>
              <a:srgbClr val="438951"/>
            </a:solidFill>
            <a:prstDash val="solid"/>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78054" y="941070"/>
            <a:ext cx="90726" cy="90726"/>
          </a:xfrm>
          <a:prstGeom prst="rect">
            <a:avLst/>
          </a:prstGeom>
        </p:spPr>
      </p:pic>
      <p:sp>
        <p:nvSpPr>
          <p:cNvPr id="4" name="Text 1"/>
          <p:cNvSpPr/>
          <p:nvPr/>
        </p:nvSpPr>
        <p:spPr>
          <a:xfrm>
            <a:off x="3614142" y="932021"/>
            <a:ext cx="912495" cy="108823"/>
          </a:xfrm>
          <a:prstGeom prst="rect">
            <a:avLst/>
          </a:prstGeom>
          <a:noFill/>
          <a:ln/>
        </p:spPr>
        <p:txBody>
          <a:bodyPr wrap="none" lIns="0" tIns="0" rIns="0" bIns="0" rtlCol="0" anchor="t"/>
          <a:lstStyle/>
          <a:p>
            <a:pPr marL="0" indent="0" algn="l">
              <a:lnSpc>
                <a:spcPts val="850"/>
              </a:lnSpc>
              <a:buNone/>
            </a:pPr>
            <a:r>
              <a:rPr lang="en-US" sz="700" dirty="0">
                <a:solidFill>
                  <a:srgbClr val="438951"/>
                </a:solidFill>
                <a:latin typeface="Nobile" pitchFamily="34" charset="0"/>
                <a:ea typeface="Nobile" pitchFamily="34" charset="-122"/>
                <a:cs typeface="Nobile" pitchFamily="34" charset="-120"/>
              </a:rPr>
              <a:t>SYSTEM OBJECTIVES</a:t>
            </a:r>
            <a:endParaRPr lang="en-US" sz="700" dirty="0"/>
          </a:p>
        </p:txBody>
      </p:sp>
      <p:sp>
        <p:nvSpPr>
          <p:cNvPr id="5" name="Text 2"/>
          <p:cNvSpPr/>
          <p:nvPr/>
        </p:nvSpPr>
        <p:spPr>
          <a:xfrm>
            <a:off x="3402449" y="1105019"/>
            <a:ext cx="4345900" cy="354330"/>
          </a:xfrm>
          <a:prstGeom prst="rect">
            <a:avLst/>
          </a:prstGeom>
          <a:noFill/>
          <a:ln/>
        </p:spPr>
        <p:txBody>
          <a:bodyPr wrap="none" lIns="0" tIns="0" rIns="0" bIns="0" rtlCol="0" anchor="t"/>
          <a:lstStyle/>
          <a:p>
            <a:pPr marL="0" indent="0" algn="l">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What the AEIOU App Achieves</a:t>
            </a:r>
            <a:endParaRPr lang="en-US" sz="2200" dirty="0"/>
          </a:p>
        </p:txBody>
      </p:sp>
      <p:sp>
        <p:nvSpPr>
          <p:cNvPr id="6" name="Shape 3"/>
          <p:cNvSpPr/>
          <p:nvPr/>
        </p:nvSpPr>
        <p:spPr>
          <a:xfrm>
            <a:off x="3402449" y="1778079"/>
            <a:ext cx="2559010" cy="918091"/>
          </a:xfrm>
          <a:prstGeom prst="roundRect">
            <a:avLst>
              <a:gd name="adj" fmla="val 7968"/>
            </a:avLst>
          </a:prstGeom>
          <a:solidFill>
            <a:srgbClr val="FAFFFA"/>
          </a:solidFill>
          <a:ln/>
        </p:spPr>
      </p:sp>
      <p:sp>
        <p:nvSpPr>
          <p:cNvPr id="7" name="Shape 4"/>
          <p:cNvSpPr/>
          <p:nvPr/>
        </p:nvSpPr>
        <p:spPr>
          <a:xfrm>
            <a:off x="3402449" y="1762839"/>
            <a:ext cx="2559010" cy="60960"/>
          </a:xfrm>
          <a:prstGeom prst="roundRect">
            <a:avLst>
              <a:gd name="adj" fmla="val 167442"/>
            </a:avLst>
          </a:prstGeom>
          <a:solidFill>
            <a:srgbClr val="438951"/>
          </a:solidFill>
          <a:ln/>
        </p:spPr>
      </p:sp>
      <p:sp>
        <p:nvSpPr>
          <p:cNvPr id="8" name="Shape 5"/>
          <p:cNvSpPr/>
          <p:nvPr/>
        </p:nvSpPr>
        <p:spPr>
          <a:xfrm>
            <a:off x="4511814" y="1608058"/>
            <a:ext cx="340162" cy="340162"/>
          </a:xfrm>
          <a:prstGeom prst="roundRect">
            <a:avLst>
              <a:gd name="adj" fmla="val 268813"/>
            </a:avLst>
          </a:prstGeom>
          <a:solidFill>
            <a:srgbClr val="438951"/>
          </a:solidFill>
          <a:ln/>
        </p:spPr>
      </p:sp>
      <p:sp>
        <p:nvSpPr>
          <p:cNvPr id="9" name="Text 6"/>
          <p:cNvSpPr/>
          <p:nvPr/>
        </p:nvSpPr>
        <p:spPr>
          <a:xfrm>
            <a:off x="4613850" y="1693069"/>
            <a:ext cx="136088" cy="170021"/>
          </a:xfrm>
          <a:prstGeom prst="rect">
            <a:avLst/>
          </a:prstGeom>
          <a:noFill/>
          <a:ln/>
        </p:spPr>
        <p:txBody>
          <a:bodyPr wrap="none" lIns="0" tIns="0" rIns="0" bIns="0" rtlCol="0" anchor="t"/>
          <a:lstStyle/>
          <a:p>
            <a:pPr marL="0" indent="0" algn="l">
              <a:lnSpc>
                <a:spcPts val="1250"/>
              </a:lnSpc>
              <a:buNone/>
            </a:pPr>
            <a:r>
              <a:rPr lang="en-US" sz="1050" b="1" dirty="0">
                <a:solidFill>
                  <a:srgbClr val="FFFFFF"/>
                </a:solidFill>
                <a:latin typeface="Fraunces Extra Bold" pitchFamily="34" charset="0"/>
                <a:ea typeface="Fraunces Extra Bold" pitchFamily="34" charset="-122"/>
                <a:cs typeface="Fraunces Extra Bold" pitchFamily="34" charset="-120"/>
              </a:rPr>
              <a:t>1</a:t>
            </a:r>
            <a:endParaRPr lang="en-US" sz="1050" dirty="0"/>
          </a:p>
        </p:txBody>
      </p:sp>
      <p:sp>
        <p:nvSpPr>
          <p:cNvPr id="10" name="Text 7"/>
          <p:cNvSpPr/>
          <p:nvPr/>
        </p:nvSpPr>
        <p:spPr>
          <a:xfrm>
            <a:off x="3531037" y="2061567"/>
            <a:ext cx="1433393" cy="177165"/>
          </a:xfrm>
          <a:prstGeom prst="rect">
            <a:avLst/>
          </a:prstGeom>
          <a:noFill/>
          <a:ln/>
        </p:spPr>
        <p:txBody>
          <a:bodyPr wrap="none" lIns="0" tIns="0" rIns="0" bIns="0" rtlCol="0" anchor="t"/>
          <a:lstStyle/>
          <a:p>
            <a:pPr marL="0" indent="0" algn="l">
              <a:lnSpc>
                <a:spcPts val="1350"/>
              </a:lnSpc>
              <a:buNone/>
            </a:pPr>
            <a:r>
              <a:rPr lang="en-US" sz="1100" b="1" dirty="0">
                <a:solidFill>
                  <a:srgbClr val="405449"/>
                </a:solidFill>
                <a:latin typeface="Fraunces Extra Bold" pitchFamily="34" charset="0"/>
                <a:ea typeface="Fraunces Extra Bold" pitchFamily="34" charset="-122"/>
                <a:cs typeface="Fraunces Extra Bold" pitchFamily="34" charset="-120"/>
              </a:rPr>
              <a:t>Easy Task Initiation</a:t>
            </a:r>
            <a:endParaRPr lang="en-US" sz="1100" dirty="0"/>
          </a:p>
        </p:txBody>
      </p:sp>
      <p:sp>
        <p:nvSpPr>
          <p:cNvPr id="11" name="Text 8"/>
          <p:cNvSpPr/>
          <p:nvPr/>
        </p:nvSpPr>
        <p:spPr>
          <a:xfrm>
            <a:off x="3531037" y="2295406"/>
            <a:ext cx="2301835" cy="272177"/>
          </a:xfrm>
          <a:prstGeom prst="rect">
            <a:avLst/>
          </a:prstGeom>
          <a:noFill/>
          <a:ln/>
        </p:spPr>
        <p:txBody>
          <a:bodyPr wrap="square" lIns="0" tIns="0" rIns="0" bIns="0" rtlCol="0" anchor="t"/>
          <a:lstStyle/>
          <a:p>
            <a:pPr marL="0" indent="0" algn="l">
              <a:lnSpc>
                <a:spcPts val="1050"/>
              </a:lnSpc>
              <a:buNone/>
            </a:pPr>
            <a:r>
              <a:rPr lang="en-US" sz="850" dirty="0">
                <a:solidFill>
                  <a:srgbClr val="405449"/>
                </a:solidFill>
                <a:latin typeface="Nobile" pitchFamily="34" charset="0"/>
                <a:ea typeface="Nobile" pitchFamily="34" charset="-122"/>
                <a:cs typeface="Nobile" pitchFamily="34" charset="-120"/>
              </a:rPr>
              <a:t>Remove friction from starting tasks with intuitive interfaces</a:t>
            </a:r>
            <a:endParaRPr lang="en-US" sz="850" dirty="0"/>
          </a:p>
        </p:txBody>
      </p:sp>
      <p:sp>
        <p:nvSpPr>
          <p:cNvPr id="12" name="Shape 9"/>
          <p:cNvSpPr/>
          <p:nvPr/>
        </p:nvSpPr>
        <p:spPr>
          <a:xfrm>
            <a:off x="3402449" y="2922865"/>
            <a:ext cx="2559010" cy="918091"/>
          </a:xfrm>
          <a:prstGeom prst="roundRect">
            <a:avLst>
              <a:gd name="adj" fmla="val 7968"/>
            </a:avLst>
          </a:prstGeom>
          <a:solidFill>
            <a:srgbClr val="FAFFFA"/>
          </a:solidFill>
          <a:ln/>
        </p:spPr>
      </p:sp>
      <p:sp>
        <p:nvSpPr>
          <p:cNvPr id="13" name="Shape 10"/>
          <p:cNvSpPr/>
          <p:nvPr/>
        </p:nvSpPr>
        <p:spPr>
          <a:xfrm>
            <a:off x="3402449" y="2907625"/>
            <a:ext cx="2559010" cy="60960"/>
          </a:xfrm>
          <a:prstGeom prst="roundRect">
            <a:avLst>
              <a:gd name="adj" fmla="val 167442"/>
            </a:avLst>
          </a:prstGeom>
          <a:solidFill>
            <a:srgbClr val="438951"/>
          </a:solidFill>
          <a:ln/>
        </p:spPr>
      </p:sp>
      <p:sp>
        <p:nvSpPr>
          <p:cNvPr id="14" name="Shape 11"/>
          <p:cNvSpPr/>
          <p:nvPr/>
        </p:nvSpPr>
        <p:spPr>
          <a:xfrm>
            <a:off x="4511814" y="2752844"/>
            <a:ext cx="340162" cy="340162"/>
          </a:xfrm>
          <a:prstGeom prst="roundRect">
            <a:avLst>
              <a:gd name="adj" fmla="val 268813"/>
            </a:avLst>
          </a:prstGeom>
          <a:solidFill>
            <a:srgbClr val="438951"/>
          </a:solidFill>
          <a:ln/>
        </p:spPr>
      </p:sp>
      <p:sp>
        <p:nvSpPr>
          <p:cNvPr id="15" name="Text 12"/>
          <p:cNvSpPr/>
          <p:nvPr/>
        </p:nvSpPr>
        <p:spPr>
          <a:xfrm>
            <a:off x="4613850" y="2837855"/>
            <a:ext cx="136088" cy="170021"/>
          </a:xfrm>
          <a:prstGeom prst="rect">
            <a:avLst/>
          </a:prstGeom>
          <a:noFill/>
          <a:ln/>
        </p:spPr>
        <p:txBody>
          <a:bodyPr wrap="none" lIns="0" tIns="0" rIns="0" bIns="0" rtlCol="0" anchor="t"/>
          <a:lstStyle/>
          <a:p>
            <a:pPr marL="0" indent="0" algn="l">
              <a:lnSpc>
                <a:spcPts val="1250"/>
              </a:lnSpc>
              <a:buNone/>
            </a:pPr>
            <a:r>
              <a:rPr lang="en-US" sz="1050" b="1" dirty="0">
                <a:solidFill>
                  <a:srgbClr val="FFFFFF"/>
                </a:solidFill>
                <a:latin typeface="Fraunces Extra Bold" pitchFamily="34" charset="0"/>
                <a:ea typeface="Fraunces Extra Bold" pitchFamily="34" charset="-122"/>
                <a:cs typeface="Fraunces Extra Bold" pitchFamily="34" charset="-120"/>
              </a:rPr>
              <a:t>2</a:t>
            </a:r>
            <a:endParaRPr lang="en-US" sz="1050" dirty="0"/>
          </a:p>
        </p:txBody>
      </p:sp>
      <p:sp>
        <p:nvSpPr>
          <p:cNvPr id="16" name="Text 13"/>
          <p:cNvSpPr/>
          <p:nvPr/>
        </p:nvSpPr>
        <p:spPr>
          <a:xfrm>
            <a:off x="3531037" y="3206353"/>
            <a:ext cx="1601153" cy="177165"/>
          </a:xfrm>
          <a:prstGeom prst="rect">
            <a:avLst/>
          </a:prstGeom>
          <a:noFill/>
          <a:ln/>
        </p:spPr>
        <p:txBody>
          <a:bodyPr wrap="none" lIns="0" tIns="0" rIns="0" bIns="0" rtlCol="0" anchor="t"/>
          <a:lstStyle/>
          <a:p>
            <a:pPr marL="0" indent="0" algn="l">
              <a:lnSpc>
                <a:spcPts val="1350"/>
              </a:lnSpc>
              <a:buNone/>
            </a:pPr>
            <a:r>
              <a:rPr lang="en-US" sz="1100" b="1" dirty="0">
                <a:solidFill>
                  <a:srgbClr val="405449"/>
                </a:solidFill>
                <a:latin typeface="Fraunces Extra Bold" pitchFamily="34" charset="0"/>
                <a:ea typeface="Fraunces Extra Bold" pitchFamily="34" charset="-122"/>
                <a:cs typeface="Fraunces Extra Bold" pitchFamily="34" charset="-120"/>
              </a:rPr>
              <a:t>Distraction Reduction</a:t>
            </a:r>
            <a:endParaRPr lang="en-US" sz="1100" dirty="0"/>
          </a:p>
        </p:txBody>
      </p:sp>
      <p:sp>
        <p:nvSpPr>
          <p:cNvPr id="17" name="Text 14"/>
          <p:cNvSpPr/>
          <p:nvPr/>
        </p:nvSpPr>
        <p:spPr>
          <a:xfrm>
            <a:off x="3531037" y="3440192"/>
            <a:ext cx="2301835" cy="272177"/>
          </a:xfrm>
          <a:prstGeom prst="rect">
            <a:avLst/>
          </a:prstGeom>
          <a:noFill/>
          <a:ln/>
        </p:spPr>
        <p:txBody>
          <a:bodyPr wrap="square" lIns="0" tIns="0" rIns="0" bIns="0" rtlCol="0" anchor="t"/>
          <a:lstStyle/>
          <a:p>
            <a:pPr marL="0" indent="0" algn="l">
              <a:lnSpc>
                <a:spcPts val="1050"/>
              </a:lnSpc>
              <a:buNone/>
            </a:pPr>
            <a:r>
              <a:rPr lang="en-US" sz="850" dirty="0">
                <a:solidFill>
                  <a:srgbClr val="405449"/>
                </a:solidFill>
                <a:latin typeface="Nobile" pitchFamily="34" charset="0"/>
                <a:ea typeface="Nobile" pitchFamily="34" charset="-122"/>
                <a:cs typeface="Nobile" pitchFamily="34" charset="-120"/>
              </a:rPr>
              <a:t>Actively minimise digital interruptions during focus sessions</a:t>
            </a:r>
            <a:endParaRPr lang="en-US" sz="850" dirty="0"/>
          </a:p>
        </p:txBody>
      </p:sp>
      <p:sp>
        <p:nvSpPr>
          <p:cNvPr id="18" name="Shape 15"/>
          <p:cNvSpPr/>
          <p:nvPr/>
        </p:nvSpPr>
        <p:spPr>
          <a:xfrm>
            <a:off x="3402449" y="4067651"/>
            <a:ext cx="2559010" cy="918091"/>
          </a:xfrm>
          <a:prstGeom prst="roundRect">
            <a:avLst>
              <a:gd name="adj" fmla="val 7968"/>
            </a:avLst>
          </a:prstGeom>
          <a:solidFill>
            <a:srgbClr val="FAFFFA"/>
          </a:solidFill>
          <a:ln/>
        </p:spPr>
      </p:sp>
      <p:sp>
        <p:nvSpPr>
          <p:cNvPr id="19" name="Shape 16"/>
          <p:cNvSpPr/>
          <p:nvPr/>
        </p:nvSpPr>
        <p:spPr>
          <a:xfrm>
            <a:off x="3402449" y="4052411"/>
            <a:ext cx="2559010" cy="60960"/>
          </a:xfrm>
          <a:prstGeom prst="roundRect">
            <a:avLst>
              <a:gd name="adj" fmla="val 167442"/>
            </a:avLst>
          </a:prstGeom>
          <a:solidFill>
            <a:srgbClr val="438951"/>
          </a:solidFill>
          <a:ln/>
        </p:spPr>
      </p:sp>
      <p:sp>
        <p:nvSpPr>
          <p:cNvPr id="20" name="Shape 17"/>
          <p:cNvSpPr/>
          <p:nvPr/>
        </p:nvSpPr>
        <p:spPr>
          <a:xfrm>
            <a:off x="4511814" y="3897630"/>
            <a:ext cx="340162" cy="340162"/>
          </a:xfrm>
          <a:prstGeom prst="roundRect">
            <a:avLst>
              <a:gd name="adj" fmla="val 268813"/>
            </a:avLst>
          </a:prstGeom>
          <a:solidFill>
            <a:srgbClr val="438951"/>
          </a:solidFill>
          <a:ln/>
        </p:spPr>
      </p:sp>
      <p:sp>
        <p:nvSpPr>
          <p:cNvPr id="21" name="Text 18"/>
          <p:cNvSpPr/>
          <p:nvPr/>
        </p:nvSpPr>
        <p:spPr>
          <a:xfrm>
            <a:off x="4613850" y="3982641"/>
            <a:ext cx="136088" cy="170021"/>
          </a:xfrm>
          <a:prstGeom prst="rect">
            <a:avLst/>
          </a:prstGeom>
          <a:noFill/>
          <a:ln/>
        </p:spPr>
        <p:txBody>
          <a:bodyPr wrap="none" lIns="0" tIns="0" rIns="0" bIns="0" rtlCol="0" anchor="t"/>
          <a:lstStyle/>
          <a:p>
            <a:pPr marL="0" indent="0" algn="l">
              <a:lnSpc>
                <a:spcPts val="1250"/>
              </a:lnSpc>
              <a:buNone/>
            </a:pPr>
            <a:r>
              <a:rPr lang="en-US" sz="1050" b="1" dirty="0">
                <a:solidFill>
                  <a:srgbClr val="FFFFFF"/>
                </a:solidFill>
                <a:latin typeface="Fraunces Extra Bold" pitchFamily="34" charset="0"/>
                <a:ea typeface="Fraunces Extra Bold" pitchFamily="34" charset="-122"/>
                <a:cs typeface="Fraunces Extra Bold" pitchFamily="34" charset="-120"/>
              </a:rPr>
              <a:t>3</a:t>
            </a:r>
            <a:endParaRPr lang="en-US" sz="1050" dirty="0"/>
          </a:p>
        </p:txBody>
      </p:sp>
      <p:sp>
        <p:nvSpPr>
          <p:cNvPr id="22" name="Text 19"/>
          <p:cNvSpPr/>
          <p:nvPr/>
        </p:nvSpPr>
        <p:spPr>
          <a:xfrm>
            <a:off x="3531037" y="4351139"/>
            <a:ext cx="1611868" cy="177165"/>
          </a:xfrm>
          <a:prstGeom prst="rect">
            <a:avLst/>
          </a:prstGeom>
          <a:noFill/>
          <a:ln/>
        </p:spPr>
        <p:txBody>
          <a:bodyPr wrap="none" lIns="0" tIns="0" rIns="0" bIns="0" rtlCol="0" anchor="t"/>
          <a:lstStyle/>
          <a:p>
            <a:pPr marL="0" indent="0" algn="l">
              <a:lnSpc>
                <a:spcPts val="1350"/>
              </a:lnSpc>
              <a:buNone/>
            </a:pPr>
            <a:r>
              <a:rPr lang="en-US" sz="1100" b="1" dirty="0">
                <a:solidFill>
                  <a:srgbClr val="405449"/>
                </a:solidFill>
                <a:latin typeface="Fraunces Extra Bold" pitchFamily="34" charset="0"/>
                <a:ea typeface="Fraunces Extra Bold" pitchFamily="34" charset="-122"/>
                <a:cs typeface="Fraunces Extra Bold" pitchFamily="34" charset="-120"/>
              </a:rPr>
              <a:t>Guided Focus Sessions</a:t>
            </a:r>
            <a:endParaRPr lang="en-US" sz="1100" dirty="0"/>
          </a:p>
        </p:txBody>
      </p:sp>
      <p:sp>
        <p:nvSpPr>
          <p:cNvPr id="23" name="Text 20"/>
          <p:cNvSpPr/>
          <p:nvPr/>
        </p:nvSpPr>
        <p:spPr>
          <a:xfrm>
            <a:off x="3531037" y="4584978"/>
            <a:ext cx="2301835" cy="272177"/>
          </a:xfrm>
          <a:prstGeom prst="rect">
            <a:avLst/>
          </a:prstGeom>
          <a:noFill/>
          <a:ln/>
        </p:spPr>
        <p:txBody>
          <a:bodyPr wrap="square" lIns="0" tIns="0" rIns="0" bIns="0" rtlCol="0" anchor="t"/>
          <a:lstStyle/>
          <a:p>
            <a:pPr marL="0" indent="0" algn="l">
              <a:lnSpc>
                <a:spcPts val="1050"/>
              </a:lnSpc>
              <a:buNone/>
            </a:pPr>
            <a:r>
              <a:rPr lang="en-US" sz="850" dirty="0">
                <a:solidFill>
                  <a:srgbClr val="405449"/>
                </a:solidFill>
                <a:latin typeface="Nobile" pitchFamily="34" charset="0"/>
                <a:ea typeface="Nobile" pitchFamily="34" charset="-122"/>
                <a:cs typeface="Nobile" pitchFamily="34" charset="-120"/>
              </a:rPr>
              <a:t>Provide structured work periods with clear time boundaries</a:t>
            </a:r>
            <a:endParaRPr lang="en-US" sz="850" dirty="0"/>
          </a:p>
        </p:txBody>
      </p:sp>
      <p:sp>
        <p:nvSpPr>
          <p:cNvPr id="24" name="Shape 21"/>
          <p:cNvSpPr/>
          <p:nvPr/>
        </p:nvSpPr>
        <p:spPr>
          <a:xfrm>
            <a:off x="3402449" y="5212437"/>
            <a:ext cx="2559010" cy="918091"/>
          </a:xfrm>
          <a:prstGeom prst="roundRect">
            <a:avLst>
              <a:gd name="adj" fmla="val 7968"/>
            </a:avLst>
          </a:prstGeom>
          <a:solidFill>
            <a:srgbClr val="FAFFFA"/>
          </a:solidFill>
          <a:ln/>
        </p:spPr>
      </p:sp>
      <p:sp>
        <p:nvSpPr>
          <p:cNvPr id="25" name="Shape 22"/>
          <p:cNvSpPr/>
          <p:nvPr/>
        </p:nvSpPr>
        <p:spPr>
          <a:xfrm>
            <a:off x="3402449" y="5197197"/>
            <a:ext cx="2559010" cy="60960"/>
          </a:xfrm>
          <a:prstGeom prst="roundRect">
            <a:avLst>
              <a:gd name="adj" fmla="val 167442"/>
            </a:avLst>
          </a:prstGeom>
          <a:solidFill>
            <a:srgbClr val="438951"/>
          </a:solidFill>
          <a:ln/>
        </p:spPr>
      </p:sp>
      <p:sp>
        <p:nvSpPr>
          <p:cNvPr id="26" name="Shape 23"/>
          <p:cNvSpPr/>
          <p:nvPr/>
        </p:nvSpPr>
        <p:spPr>
          <a:xfrm>
            <a:off x="4511814" y="5042416"/>
            <a:ext cx="340162" cy="340162"/>
          </a:xfrm>
          <a:prstGeom prst="roundRect">
            <a:avLst>
              <a:gd name="adj" fmla="val 268813"/>
            </a:avLst>
          </a:prstGeom>
          <a:solidFill>
            <a:srgbClr val="438951"/>
          </a:solidFill>
          <a:ln/>
        </p:spPr>
      </p:sp>
      <p:sp>
        <p:nvSpPr>
          <p:cNvPr id="27" name="Text 24"/>
          <p:cNvSpPr/>
          <p:nvPr/>
        </p:nvSpPr>
        <p:spPr>
          <a:xfrm>
            <a:off x="4613850" y="5127427"/>
            <a:ext cx="136088" cy="170021"/>
          </a:xfrm>
          <a:prstGeom prst="rect">
            <a:avLst/>
          </a:prstGeom>
          <a:noFill/>
          <a:ln/>
        </p:spPr>
        <p:txBody>
          <a:bodyPr wrap="none" lIns="0" tIns="0" rIns="0" bIns="0" rtlCol="0" anchor="t"/>
          <a:lstStyle/>
          <a:p>
            <a:pPr marL="0" indent="0" algn="l">
              <a:lnSpc>
                <a:spcPts val="1250"/>
              </a:lnSpc>
              <a:buNone/>
            </a:pPr>
            <a:r>
              <a:rPr lang="en-US" sz="1050" b="1" dirty="0">
                <a:solidFill>
                  <a:srgbClr val="FFFFFF"/>
                </a:solidFill>
                <a:latin typeface="Fraunces Extra Bold" pitchFamily="34" charset="0"/>
                <a:ea typeface="Fraunces Extra Bold" pitchFamily="34" charset="-122"/>
                <a:cs typeface="Fraunces Extra Bold" pitchFamily="34" charset="-120"/>
              </a:rPr>
              <a:t>4</a:t>
            </a:r>
            <a:endParaRPr lang="en-US" sz="1050" dirty="0"/>
          </a:p>
        </p:txBody>
      </p:sp>
      <p:sp>
        <p:nvSpPr>
          <p:cNvPr id="28" name="Text 25"/>
          <p:cNvSpPr/>
          <p:nvPr/>
        </p:nvSpPr>
        <p:spPr>
          <a:xfrm>
            <a:off x="3531037" y="5495925"/>
            <a:ext cx="1417558" cy="177165"/>
          </a:xfrm>
          <a:prstGeom prst="rect">
            <a:avLst/>
          </a:prstGeom>
          <a:noFill/>
          <a:ln/>
        </p:spPr>
        <p:txBody>
          <a:bodyPr wrap="none" lIns="0" tIns="0" rIns="0" bIns="0" rtlCol="0" anchor="t"/>
          <a:lstStyle/>
          <a:p>
            <a:pPr marL="0" indent="0" algn="l">
              <a:lnSpc>
                <a:spcPts val="1350"/>
              </a:lnSpc>
              <a:buNone/>
            </a:pPr>
            <a:r>
              <a:rPr lang="en-US" sz="1100" b="1" dirty="0">
                <a:solidFill>
                  <a:srgbClr val="405449"/>
                </a:solidFill>
                <a:latin typeface="Fraunces Extra Bold" pitchFamily="34" charset="0"/>
                <a:ea typeface="Fraunces Extra Bold" pitchFamily="34" charset="-122"/>
                <a:cs typeface="Fraunces Extra Bold" pitchFamily="34" charset="-120"/>
              </a:rPr>
              <a:t>Progress Tracking</a:t>
            </a:r>
            <a:endParaRPr lang="en-US" sz="1100" dirty="0"/>
          </a:p>
        </p:txBody>
      </p:sp>
      <p:sp>
        <p:nvSpPr>
          <p:cNvPr id="29" name="Text 26"/>
          <p:cNvSpPr/>
          <p:nvPr/>
        </p:nvSpPr>
        <p:spPr>
          <a:xfrm>
            <a:off x="3531037" y="5729764"/>
            <a:ext cx="2301835" cy="272177"/>
          </a:xfrm>
          <a:prstGeom prst="rect">
            <a:avLst/>
          </a:prstGeom>
          <a:noFill/>
          <a:ln/>
        </p:spPr>
        <p:txBody>
          <a:bodyPr wrap="square" lIns="0" tIns="0" rIns="0" bIns="0" rtlCol="0" anchor="t"/>
          <a:lstStyle/>
          <a:p>
            <a:pPr marL="0" indent="0" algn="l">
              <a:lnSpc>
                <a:spcPts val="1050"/>
              </a:lnSpc>
              <a:buNone/>
            </a:pPr>
            <a:r>
              <a:rPr lang="en-US" sz="850" dirty="0">
                <a:solidFill>
                  <a:srgbClr val="405449"/>
                </a:solidFill>
                <a:latin typeface="Nobile" pitchFamily="34" charset="0"/>
                <a:ea typeface="Nobile" pitchFamily="34" charset="-122"/>
                <a:cs typeface="Nobile" pitchFamily="34" charset="-120"/>
              </a:rPr>
              <a:t>Monitor task completion and build momentum over time</a:t>
            </a:r>
            <a:endParaRPr lang="en-US" sz="850" dirty="0"/>
          </a:p>
        </p:txBody>
      </p:sp>
      <p:sp>
        <p:nvSpPr>
          <p:cNvPr id="30" name="Shape 27"/>
          <p:cNvSpPr/>
          <p:nvPr/>
        </p:nvSpPr>
        <p:spPr>
          <a:xfrm>
            <a:off x="3402449" y="6357223"/>
            <a:ext cx="2559010" cy="918091"/>
          </a:xfrm>
          <a:prstGeom prst="roundRect">
            <a:avLst>
              <a:gd name="adj" fmla="val 7968"/>
            </a:avLst>
          </a:prstGeom>
          <a:solidFill>
            <a:srgbClr val="FAFFFA"/>
          </a:solidFill>
          <a:ln/>
        </p:spPr>
      </p:sp>
      <p:sp>
        <p:nvSpPr>
          <p:cNvPr id="31" name="Shape 28"/>
          <p:cNvSpPr/>
          <p:nvPr/>
        </p:nvSpPr>
        <p:spPr>
          <a:xfrm>
            <a:off x="3402449" y="6341983"/>
            <a:ext cx="2559010" cy="60960"/>
          </a:xfrm>
          <a:prstGeom prst="roundRect">
            <a:avLst>
              <a:gd name="adj" fmla="val 167442"/>
            </a:avLst>
          </a:prstGeom>
          <a:solidFill>
            <a:srgbClr val="438951"/>
          </a:solidFill>
          <a:ln/>
        </p:spPr>
      </p:sp>
      <p:sp>
        <p:nvSpPr>
          <p:cNvPr id="32" name="Shape 29"/>
          <p:cNvSpPr/>
          <p:nvPr/>
        </p:nvSpPr>
        <p:spPr>
          <a:xfrm>
            <a:off x="4511814" y="6187202"/>
            <a:ext cx="340162" cy="340162"/>
          </a:xfrm>
          <a:prstGeom prst="roundRect">
            <a:avLst>
              <a:gd name="adj" fmla="val 268813"/>
            </a:avLst>
          </a:prstGeom>
          <a:solidFill>
            <a:srgbClr val="438951"/>
          </a:solidFill>
          <a:ln/>
        </p:spPr>
      </p:sp>
      <p:sp>
        <p:nvSpPr>
          <p:cNvPr id="33" name="Text 30"/>
          <p:cNvSpPr/>
          <p:nvPr/>
        </p:nvSpPr>
        <p:spPr>
          <a:xfrm>
            <a:off x="4613850" y="6272212"/>
            <a:ext cx="136088" cy="170021"/>
          </a:xfrm>
          <a:prstGeom prst="rect">
            <a:avLst/>
          </a:prstGeom>
          <a:noFill/>
          <a:ln/>
        </p:spPr>
        <p:txBody>
          <a:bodyPr wrap="none" lIns="0" tIns="0" rIns="0" bIns="0" rtlCol="0" anchor="t"/>
          <a:lstStyle/>
          <a:p>
            <a:pPr marL="0" indent="0" algn="l">
              <a:lnSpc>
                <a:spcPts val="1250"/>
              </a:lnSpc>
              <a:buNone/>
            </a:pPr>
            <a:r>
              <a:rPr lang="en-US" sz="1050" b="1" dirty="0">
                <a:solidFill>
                  <a:srgbClr val="FFFFFF"/>
                </a:solidFill>
                <a:latin typeface="Fraunces Extra Bold" pitchFamily="34" charset="0"/>
                <a:ea typeface="Fraunces Extra Bold" pitchFamily="34" charset="-122"/>
                <a:cs typeface="Fraunces Extra Bold" pitchFamily="34" charset="-120"/>
              </a:rPr>
              <a:t>5</a:t>
            </a:r>
            <a:endParaRPr lang="en-US" sz="1050" dirty="0"/>
          </a:p>
        </p:txBody>
      </p:sp>
      <p:sp>
        <p:nvSpPr>
          <p:cNvPr id="34" name="Text 31"/>
          <p:cNvSpPr/>
          <p:nvPr/>
        </p:nvSpPr>
        <p:spPr>
          <a:xfrm>
            <a:off x="3531037" y="6640711"/>
            <a:ext cx="1698308" cy="177165"/>
          </a:xfrm>
          <a:prstGeom prst="rect">
            <a:avLst/>
          </a:prstGeom>
          <a:noFill/>
          <a:ln/>
        </p:spPr>
        <p:txBody>
          <a:bodyPr wrap="none" lIns="0" tIns="0" rIns="0" bIns="0" rtlCol="0" anchor="t"/>
          <a:lstStyle/>
          <a:p>
            <a:pPr marL="0" indent="0" algn="l">
              <a:lnSpc>
                <a:spcPts val="1350"/>
              </a:lnSpc>
              <a:buNone/>
            </a:pPr>
            <a:r>
              <a:rPr lang="en-US" sz="1100" b="1" dirty="0">
                <a:solidFill>
                  <a:srgbClr val="405449"/>
                </a:solidFill>
                <a:latin typeface="Fraunces Extra Bold" pitchFamily="34" charset="0"/>
                <a:ea typeface="Fraunces Extra Bold" pitchFamily="34" charset="-122"/>
                <a:cs typeface="Fraunces Extra Bold" pitchFamily="34" charset="-120"/>
              </a:rPr>
              <a:t>Positive Reinforcement</a:t>
            </a:r>
            <a:endParaRPr lang="en-US" sz="1100" dirty="0"/>
          </a:p>
        </p:txBody>
      </p:sp>
      <p:sp>
        <p:nvSpPr>
          <p:cNvPr id="35" name="Text 32"/>
          <p:cNvSpPr/>
          <p:nvPr/>
        </p:nvSpPr>
        <p:spPr>
          <a:xfrm>
            <a:off x="3531037" y="6874550"/>
            <a:ext cx="2301835" cy="272177"/>
          </a:xfrm>
          <a:prstGeom prst="rect">
            <a:avLst/>
          </a:prstGeom>
          <a:noFill/>
          <a:ln/>
        </p:spPr>
        <p:txBody>
          <a:bodyPr wrap="square" lIns="0" tIns="0" rIns="0" bIns="0" rtlCol="0" anchor="t"/>
          <a:lstStyle/>
          <a:p>
            <a:pPr marL="0" indent="0" algn="l">
              <a:lnSpc>
                <a:spcPts val="1050"/>
              </a:lnSpc>
              <a:buNone/>
            </a:pPr>
            <a:r>
              <a:rPr lang="en-US" sz="850" dirty="0">
                <a:solidFill>
                  <a:srgbClr val="405449"/>
                </a:solidFill>
                <a:latin typeface="Nobile" pitchFamily="34" charset="0"/>
                <a:ea typeface="Nobile" pitchFamily="34" charset="-122"/>
                <a:cs typeface="Nobile" pitchFamily="34" charset="-120"/>
              </a:rPr>
              <a:t>Motivate users through feedback and achievement recognition</a:t>
            </a:r>
            <a:endParaRPr lang="en-US" sz="850" dirty="0"/>
          </a:p>
        </p:txBody>
      </p:sp>
      <p:pic>
        <p:nvPicPr>
          <p:cNvPr id="36" name="Image 1" descr="preencoded.png"/>
          <p:cNvPicPr>
            <a:picLocks noChangeAspect="1"/>
          </p:cNvPicPr>
          <p:nvPr/>
        </p:nvPicPr>
        <p:blipFill>
          <a:blip r:embed="rId5"/>
          <a:stretch>
            <a:fillRect/>
          </a:stretch>
        </p:blipFill>
        <p:spPr>
          <a:xfrm>
            <a:off x="6245781" y="2734747"/>
            <a:ext cx="4989671" cy="3413879"/>
          </a:xfrm>
          <a:prstGeom prst="rect">
            <a:avLst/>
          </a:prstGeom>
        </p:spPr>
      </p:pic>
      <p:pic>
        <p:nvPicPr>
          <p:cNvPr id="38" name="Picture 37">
            <a:extLst>
              <a:ext uri="{FF2B5EF4-FFF2-40B4-BE49-F238E27FC236}">
                <a16:creationId xmlns:a16="http://schemas.microsoft.com/office/drawing/2014/main" id="{24B2821D-932A-94F3-0C92-2DADAC46D982}"/>
              </a:ext>
            </a:extLst>
          </p:cNvPr>
          <p:cNvPicPr>
            <a:picLocks noChangeAspect="1"/>
          </p:cNvPicPr>
          <p:nvPr/>
        </p:nvPicPr>
        <p:blipFill>
          <a:blip r:embed="rId6"/>
          <a:stretch>
            <a:fillRect/>
          </a:stretch>
        </p:blipFill>
        <p:spPr>
          <a:xfrm>
            <a:off x="12496502" y="7410336"/>
            <a:ext cx="2133898" cy="81926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713428"/>
            <a:ext cx="7982783" cy="708779"/>
          </a:xfrm>
          <a:prstGeom prst="rect">
            <a:avLst/>
          </a:prstGeom>
          <a:noFill/>
          <a:ln/>
        </p:spPr>
        <p:txBody>
          <a:bodyPr wrap="non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Use Case Diagram Overview</a:t>
            </a:r>
            <a:endParaRPr lang="en-US" sz="4450" dirty="0"/>
          </a:p>
        </p:txBody>
      </p:sp>
      <p:sp>
        <p:nvSpPr>
          <p:cNvPr id="3" name="Text 1"/>
          <p:cNvSpPr/>
          <p:nvPr/>
        </p:nvSpPr>
        <p:spPr>
          <a:xfrm>
            <a:off x="793790" y="2875836"/>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The Use Case Diagram illustrates the functional boundaries of the AEIOU Productivity App by mapping user interactions with system capabilities. It provides a high-level view of what the application does from the user's perspective.</a:t>
            </a:r>
            <a:endParaRPr lang="en-US" sz="1750" dirty="0"/>
          </a:p>
        </p:txBody>
      </p:sp>
      <p:pic>
        <p:nvPicPr>
          <p:cNvPr id="4" name="Image 0" descr="preencoded.png"/>
          <p:cNvPicPr>
            <a:picLocks noChangeAspect="1"/>
          </p:cNvPicPr>
          <p:nvPr/>
        </p:nvPicPr>
        <p:blipFill>
          <a:blip r:embed="rId3"/>
          <a:stretch>
            <a:fillRect/>
          </a:stretch>
        </p:blipFill>
        <p:spPr>
          <a:xfrm>
            <a:off x="793790" y="3856792"/>
            <a:ext cx="1480185" cy="1480185"/>
          </a:xfrm>
          <a:prstGeom prst="rect">
            <a:avLst/>
          </a:prstGeom>
        </p:spPr>
      </p:pic>
      <p:sp>
        <p:nvSpPr>
          <p:cNvPr id="5" name="Text 2"/>
          <p:cNvSpPr/>
          <p:nvPr/>
        </p:nvSpPr>
        <p:spPr>
          <a:xfrm>
            <a:off x="2557463" y="3856792"/>
            <a:ext cx="2394942"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Primary Actors</a:t>
            </a:r>
            <a:endParaRPr lang="en-US" sz="2200" dirty="0"/>
          </a:p>
        </p:txBody>
      </p:sp>
      <p:sp>
        <p:nvSpPr>
          <p:cNvPr id="6" name="Text 3"/>
          <p:cNvSpPr/>
          <p:nvPr/>
        </p:nvSpPr>
        <p:spPr>
          <a:xfrm>
            <a:off x="2557463" y="4347210"/>
            <a:ext cx="2394942" cy="1451610"/>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Students, professionals, and freelancers who need structured focus tools</a:t>
            </a:r>
            <a:endParaRPr lang="en-US" sz="1750" dirty="0"/>
          </a:p>
        </p:txBody>
      </p:sp>
      <p:pic>
        <p:nvPicPr>
          <p:cNvPr id="7" name="Image 1" descr="preencoded.png"/>
          <p:cNvPicPr>
            <a:picLocks noChangeAspect="1"/>
          </p:cNvPicPr>
          <p:nvPr/>
        </p:nvPicPr>
        <p:blipFill>
          <a:blip r:embed="rId4"/>
          <a:stretch>
            <a:fillRect/>
          </a:stretch>
        </p:blipFill>
        <p:spPr>
          <a:xfrm>
            <a:off x="5235893" y="3856792"/>
            <a:ext cx="1480185" cy="1480185"/>
          </a:xfrm>
          <a:prstGeom prst="rect">
            <a:avLst/>
          </a:prstGeom>
        </p:spPr>
      </p:pic>
      <p:sp>
        <p:nvSpPr>
          <p:cNvPr id="8" name="Text 4"/>
          <p:cNvSpPr/>
          <p:nvPr/>
        </p:nvSpPr>
        <p:spPr>
          <a:xfrm>
            <a:off x="6999565" y="3856792"/>
            <a:ext cx="2394942"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Core Functions</a:t>
            </a:r>
            <a:endParaRPr lang="en-US" sz="2200" dirty="0"/>
          </a:p>
        </p:txBody>
      </p:sp>
      <p:sp>
        <p:nvSpPr>
          <p:cNvPr id="9" name="Text 5"/>
          <p:cNvSpPr/>
          <p:nvPr/>
        </p:nvSpPr>
        <p:spPr>
          <a:xfrm>
            <a:off x="6999565" y="4347210"/>
            <a:ext cx="2394942" cy="1814513"/>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Register, login, add tasks, view lists, start sessions, track progress, receive reminders</a:t>
            </a:r>
            <a:endParaRPr lang="en-US" sz="1750" dirty="0"/>
          </a:p>
        </p:txBody>
      </p:sp>
      <p:pic>
        <p:nvPicPr>
          <p:cNvPr id="10" name="Image 2" descr="preencoded.png"/>
          <p:cNvPicPr>
            <a:picLocks noChangeAspect="1"/>
          </p:cNvPicPr>
          <p:nvPr/>
        </p:nvPicPr>
        <p:blipFill>
          <a:blip r:embed="rId5"/>
          <a:stretch>
            <a:fillRect/>
          </a:stretch>
        </p:blipFill>
        <p:spPr>
          <a:xfrm>
            <a:off x="9677995" y="3856792"/>
            <a:ext cx="1480185" cy="1480185"/>
          </a:xfrm>
          <a:prstGeom prst="rect">
            <a:avLst/>
          </a:prstGeom>
        </p:spPr>
      </p:pic>
      <p:sp>
        <p:nvSpPr>
          <p:cNvPr id="11" name="Text 6"/>
          <p:cNvSpPr/>
          <p:nvPr/>
        </p:nvSpPr>
        <p:spPr>
          <a:xfrm>
            <a:off x="11441668" y="3856792"/>
            <a:ext cx="2394942" cy="708660"/>
          </a:xfrm>
          <a:prstGeom prst="rect">
            <a:avLst/>
          </a:prstGeom>
          <a:noFill/>
          <a:ln/>
        </p:spPr>
        <p:txBody>
          <a:bodyPr wrap="squar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System Responses</a:t>
            </a:r>
            <a:endParaRPr lang="en-US" sz="2200" dirty="0"/>
          </a:p>
        </p:txBody>
      </p:sp>
      <p:sp>
        <p:nvSpPr>
          <p:cNvPr id="12" name="Text 7"/>
          <p:cNvSpPr/>
          <p:nvPr/>
        </p:nvSpPr>
        <p:spPr>
          <a:xfrm>
            <a:off x="11441668" y="4701540"/>
            <a:ext cx="2394942" cy="1814513"/>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Motivation messages and intelligent distraction alerts during active focus periods</a:t>
            </a:r>
            <a:endParaRPr lang="en-US" sz="1750" dirty="0"/>
          </a:p>
        </p:txBody>
      </p:sp>
      <p:pic>
        <p:nvPicPr>
          <p:cNvPr id="14" name="Picture 13">
            <a:extLst>
              <a:ext uri="{FF2B5EF4-FFF2-40B4-BE49-F238E27FC236}">
                <a16:creationId xmlns:a16="http://schemas.microsoft.com/office/drawing/2014/main" id="{C53095EE-54A9-D30C-2DE0-730537173B0B}"/>
              </a:ext>
            </a:extLst>
          </p:cNvPr>
          <p:cNvPicPr>
            <a:picLocks noChangeAspect="1"/>
          </p:cNvPicPr>
          <p:nvPr/>
        </p:nvPicPr>
        <p:blipFill>
          <a:blip r:embed="rId6"/>
          <a:stretch>
            <a:fillRect/>
          </a:stretch>
        </p:blipFill>
        <p:spPr>
          <a:xfrm>
            <a:off x="12392573" y="7365731"/>
            <a:ext cx="2133898" cy="81926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1392555" y="774621"/>
            <a:ext cx="7234476" cy="536496"/>
          </a:xfrm>
          <a:prstGeom prst="rect">
            <a:avLst/>
          </a:prstGeom>
          <a:noFill/>
          <a:ln/>
        </p:spPr>
        <p:txBody>
          <a:bodyPr wrap="none" lIns="0" tIns="0" rIns="0" bIns="0" rtlCol="0" anchor="t"/>
          <a:lstStyle/>
          <a:p>
            <a:pPr marL="0" indent="0" algn="l">
              <a:lnSpc>
                <a:spcPts val="4200"/>
              </a:lnSpc>
              <a:buNone/>
            </a:pPr>
            <a:r>
              <a:rPr lang="en-US" sz="3350" b="1" dirty="0">
                <a:solidFill>
                  <a:srgbClr val="3B4540"/>
                </a:solidFill>
                <a:latin typeface="Fraunces Extra Bold" pitchFamily="34" charset="0"/>
                <a:ea typeface="Fraunces Extra Bold" pitchFamily="34" charset="-122"/>
                <a:cs typeface="Fraunces Extra Bold" pitchFamily="34" charset="-120"/>
              </a:rPr>
              <a:t>Activity Diagram: User Workflow</a:t>
            </a:r>
            <a:endParaRPr lang="en-US" sz="3350" dirty="0"/>
          </a:p>
        </p:txBody>
      </p:sp>
      <p:sp>
        <p:nvSpPr>
          <p:cNvPr id="3" name="Text 1"/>
          <p:cNvSpPr/>
          <p:nvPr/>
        </p:nvSpPr>
        <p:spPr>
          <a:xfrm>
            <a:off x="1392555" y="1622822"/>
            <a:ext cx="7552730" cy="241221"/>
          </a:xfrm>
          <a:prstGeom prst="rect">
            <a:avLst/>
          </a:prstGeom>
          <a:noFill/>
          <a:ln/>
        </p:spPr>
        <p:txBody>
          <a:bodyPr wrap="none" lIns="0" tIns="0" rIns="0" bIns="0" rtlCol="0" anchor="t"/>
          <a:lstStyle/>
          <a:p>
            <a:pPr marL="0" indent="0" algn="l">
              <a:lnSpc>
                <a:spcPts val="1850"/>
              </a:lnSpc>
              <a:buNone/>
            </a:pPr>
            <a:r>
              <a:rPr lang="en-US" sz="1350" dirty="0">
                <a:solidFill>
                  <a:srgbClr val="405449"/>
                </a:solidFill>
                <a:latin typeface="Nobile" pitchFamily="34" charset="0"/>
                <a:ea typeface="Nobile" pitchFamily="34" charset="-122"/>
                <a:cs typeface="Nobile" pitchFamily="34" charset="-120"/>
              </a:rPr>
              <a:t>This workflow demonstrate</a:t>
            </a:r>
            <a:endParaRPr lang="en-US" sz="1350" dirty="0"/>
          </a:p>
        </p:txBody>
      </p:sp>
      <p:pic>
        <p:nvPicPr>
          <p:cNvPr id="4" name="Image 0" descr="preencoded.png"/>
          <p:cNvPicPr>
            <a:picLocks noChangeAspect="1"/>
          </p:cNvPicPr>
          <p:nvPr/>
        </p:nvPicPr>
        <p:blipFill>
          <a:blip r:embed="rId3"/>
          <a:stretch>
            <a:fillRect/>
          </a:stretch>
        </p:blipFill>
        <p:spPr>
          <a:xfrm>
            <a:off x="1392555" y="2010132"/>
            <a:ext cx="1275040" cy="4699397"/>
          </a:xfrm>
          <a:prstGeom prst="rect">
            <a:avLst/>
          </a:prstGeom>
        </p:spPr>
      </p:pic>
      <p:sp>
        <p:nvSpPr>
          <p:cNvPr id="5" name="Text 2"/>
          <p:cNvSpPr/>
          <p:nvPr/>
        </p:nvSpPr>
        <p:spPr>
          <a:xfrm>
            <a:off x="1392555" y="6855619"/>
            <a:ext cx="7552730" cy="482441"/>
          </a:xfrm>
          <a:prstGeom prst="rect">
            <a:avLst/>
          </a:prstGeom>
          <a:noFill/>
          <a:ln/>
        </p:spPr>
        <p:txBody>
          <a:bodyPr wrap="square" lIns="0" tIns="0" rIns="0" bIns="0" rtlCol="0" anchor="t"/>
          <a:lstStyle/>
          <a:p>
            <a:pPr marL="0" indent="0" algn="l">
              <a:lnSpc>
                <a:spcPts val="1850"/>
              </a:lnSpc>
              <a:buNone/>
            </a:pPr>
            <a:r>
              <a:rPr lang="en-US" sz="1350" dirty="0">
                <a:solidFill>
                  <a:srgbClr val="405449"/>
                </a:solidFill>
                <a:latin typeface="Nobile" pitchFamily="34" charset="0"/>
                <a:ea typeface="Nobile" pitchFamily="34" charset="-122"/>
                <a:cs typeface="Nobile" pitchFamily="34" charset="-120"/>
              </a:rPr>
              <a:t>s the complete journey from task selection through to successful completion, highlighting intervention points where the system provides support.</a:t>
            </a:r>
            <a:endParaRPr lang="en-US" sz="1350" dirty="0"/>
          </a:p>
        </p:txBody>
      </p:sp>
      <p:sp>
        <p:nvSpPr>
          <p:cNvPr id="6" name="Shape 3"/>
          <p:cNvSpPr/>
          <p:nvPr/>
        </p:nvSpPr>
        <p:spPr>
          <a:xfrm>
            <a:off x="9248061" y="1505903"/>
            <a:ext cx="4120872" cy="5949077"/>
          </a:xfrm>
          <a:prstGeom prst="roundRect">
            <a:avLst>
              <a:gd name="adj" fmla="val 5999"/>
            </a:avLst>
          </a:prstGeom>
          <a:solidFill>
            <a:srgbClr val="DFEEE2"/>
          </a:solidFill>
          <a:ln/>
        </p:spPr>
      </p:sp>
      <p:sp>
        <p:nvSpPr>
          <p:cNvPr id="7" name="Text 4"/>
          <p:cNvSpPr/>
          <p:nvPr/>
        </p:nvSpPr>
        <p:spPr>
          <a:xfrm>
            <a:off x="9419630" y="3143964"/>
            <a:ext cx="2609850" cy="268129"/>
          </a:xfrm>
          <a:prstGeom prst="rect">
            <a:avLst/>
          </a:prstGeom>
          <a:noFill/>
          <a:ln/>
        </p:spPr>
        <p:txBody>
          <a:bodyPr wrap="none" lIns="0" tIns="0" rIns="0" bIns="0" rtlCol="0" anchor="t"/>
          <a:lstStyle/>
          <a:p>
            <a:pPr marL="0" indent="0" algn="l">
              <a:lnSpc>
                <a:spcPts val="2100"/>
              </a:lnSpc>
              <a:buNone/>
            </a:pPr>
            <a:r>
              <a:rPr lang="en-US" sz="1650" b="1" dirty="0">
                <a:solidFill>
                  <a:srgbClr val="3B4540"/>
                </a:solidFill>
                <a:latin typeface="Fraunces Extra Bold" pitchFamily="34" charset="0"/>
                <a:ea typeface="Fraunces Extra Bold" pitchFamily="34" charset="-122"/>
                <a:cs typeface="Fraunces Extra Bold" pitchFamily="34" charset="-120"/>
              </a:rPr>
              <a:t>Understanding the Flow</a:t>
            </a:r>
            <a:endParaRPr lang="en-US" sz="1650" dirty="0"/>
          </a:p>
        </p:txBody>
      </p:sp>
      <p:sp>
        <p:nvSpPr>
          <p:cNvPr id="8" name="Text 5"/>
          <p:cNvSpPr/>
          <p:nvPr/>
        </p:nvSpPr>
        <p:spPr>
          <a:xfrm>
            <a:off x="9419630" y="3541990"/>
            <a:ext cx="3777734" cy="1206103"/>
          </a:xfrm>
          <a:prstGeom prst="rect">
            <a:avLst/>
          </a:prstGeom>
          <a:noFill/>
          <a:ln/>
        </p:spPr>
        <p:txBody>
          <a:bodyPr wrap="square" lIns="0" tIns="0" rIns="0" bIns="0" rtlCol="0" anchor="t"/>
          <a:lstStyle/>
          <a:p>
            <a:pPr marL="0" indent="0" algn="l">
              <a:lnSpc>
                <a:spcPts val="1850"/>
              </a:lnSpc>
              <a:buNone/>
            </a:pPr>
            <a:r>
              <a:rPr lang="en-US" sz="1350" dirty="0">
                <a:solidFill>
                  <a:srgbClr val="405449"/>
                </a:solidFill>
                <a:latin typeface="Nobile" pitchFamily="34" charset="0"/>
                <a:ea typeface="Nobile" pitchFamily="34" charset="-122"/>
                <a:cs typeface="Nobile" pitchFamily="34" charset="-120"/>
              </a:rPr>
              <a:t>The Activity Diagram represents the step-by-step progression through the AEIOU app during a typical focus session. It captures decision points, system interventions, and the cyclical nature of productivity work.</a:t>
            </a:r>
            <a:endParaRPr lang="en-US" sz="1350" dirty="0"/>
          </a:p>
        </p:txBody>
      </p:sp>
      <p:sp>
        <p:nvSpPr>
          <p:cNvPr id="9" name="Text 6"/>
          <p:cNvSpPr/>
          <p:nvPr/>
        </p:nvSpPr>
        <p:spPr>
          <a:xfrm>
            <a:off x="9419630" y="4865013"/>
            <a:ext cx="3777734" cy="964882"/>
          </a:xfrm>
          <a:prstGeom prst="rect">
            <a:avLst/>
          </a:prstGeom>
          <a:noFill/>
          <a:ln/>
        </p:spPr>
        <p:txBody>
          <a:bodyPr wrap="square" lIns="0" tIns="0" rIns="0" bIns="0" rtlCol="0" anchor="t"/>
          <a:lstStyle/>
          <a:p>
            <a:pPr marL="0" indent="0" algn="l">
              <a:lnSpc>
                <a:spcPts val="1850"/>
              </a:lnSpc>
              <a:buNone/>
            </a:pPr>
            <a:r>
              <a:rPr lang="en-US" sz="1350" dirty="0">
                <a:solidFill>
                  <a:srgbClr val="405449"/>
                </a:solidFill>
                <a:latin typeface="Nobile" pitchFamily="34" charset="0"/>
                <a:ea typeface="Nobile" pitchFamily="34" charset="-122"/>
                <a:cs typeface="Nobile" pitchFamily="34" charset="-120"/>
              </a:rPr>
              <a:t>Key moments include distraction detection, where the system actively intervenes to redirect user attention, and progress tracking, which reinforces positive behaviour patterns.</a:t>
            </a:r>
            <a:endParaRPr lang="en-US" sz="1350" dirty="0"/>
          </a:p>
        </p:txBody>
      </p:sp>
      <p:pic>
        <p:nvPicPr>
          <p:cNvPr id="11" name="Picture 10">
            <a:extLst>
              <a:ext uri="{FF2B5EF4-FFF2-40B4-BE49-F238E27FC236}">
                <a16:creationId xmlns:a16="http://schemas.microsoft.com/office/drawing/2014/main" id="{21334954-8764-ED68-1851-680AD8C64B7B}"/>
              </a:ext>
            </a:extLst>
          </p:cNvPr>
          <p:cNvPicPr>
            <a:picLocks noChangeAspect="1"/>
          </p:cNvPicPr>
          <p:nvPr/>
        </p:nvPicPr>
        <p:blipFill>
          <a:blip r:embed="rId4"/>
          <a:stretch>
            <a:fillRect/>
          </a:stretch>
        </p:blipFill>
        <p:spPr>
          <a:xfrm>
            <a:off x="12496502" y="7399224"/>
            <a:ext cx="2133898" cy="81926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777240" y="635913"/>
            <a:ext cx="2651760" cy="414338"/>
          </a:xfrm>
          <a:prstGeom prst="roundRect">
            <a:avLst>
              <a:gd name="adj" fmla="val 38594"/>
            </a:avLst>
          </a:prstGeom>
          <a:solidFill>
            <a:srgbClr val="DDEEE0"/>
          </a:solidFill>
          <a:ln/>
        </p:spPr>
      </p:sp>
      <p:sp>
        <p:nvSpPr>
          <p:cNvPr id="3" name="Text 1"/>
          <p:cNvSpPr/>
          <p:nvPr/>
        </p:nvSpPr>
        <p:spPr>
          <a:xfrm>
            <a:off x="910471" y="702469"/>
            <a:ext cx="2385298" cy="281226"/>
          </a:xfrm>
          <a:prstGeom prst="rect">
            <a:avLst/>
          </a:prstGeom>
          <a:noFill/>
          <a:ln/>
        </p:spPr>
        <p:txBody>
          <a:bodyPr wrap="none" lIns="0" tIns="0" rIns="0" bIns="0" rtlCol="0" anchor="t"/>
          <a:lstStyle/>
          <a:p>
            <a:pPr marL="0" indent="0" algn="l">
              <a:lnSpc>
                <a:spcPts val="2200"/>
              </a:lnSpc>
              <a:buNone/>
            </a:pPr>
            <a:r>
              <a:rPr lang="en-US" sz="1350" dirty="0">
                <a:solidFill>
                  <a:srgbClr val="405449"/>
                </a:solidFill>
                <a:latin typeface="Nobile" pitchFamily="34" charset="0"/>
                <a:ea typeface="Nobile" pitchFamily="34" charset="-122"/>
                <a:cs typeface="Nobile" pitchFamily="34" charset="-120"/>
              </a:rPr>
              <a:t>TECHNICAL ARCHITECTURE</a:t>
            </a:r>
            <a:endParaRPr lang="en-US" sz="1350" dirty="0"/>
          </a:p>
        </p:txBody>
      </p:sp>
      <p:sp>
        <p:nvSpPr>
          <p:cNvPr id="4" name="Text 2"/>
          <p:cNvSpPr/>
          <p:nvPr/>
        </p:nvSpPr>
        <p:spPr>
          <a:xfrm>
            <a:off x="777240" y="1137166"/>
            <a:ext cx="11249263" cy="693896"/>
          </a:xfrm>
          <a:prstGeom prst="rect">
            <a:avLst/>
          </a:prstGeom>
          <a:noFill/>
          <a:ln/>
        </p:spPr>
        <p:txBody>
          <a:bodyPr wrap="none" lIns="0" tIns="0" rIns="0" bIns="0" rtlCol="0" anchor="t"/>
          <a:lstStyle/>
          <a:p>
            <a:pPr marL="0" indent="0" algn="l">
              <a:lnSpc>
                <a:spcPts val="5450"/>
              </a:lnSpc>
              <a:buNone/>
            </a:pPr>
            <a:r>
              <a:rPr lang="en-US" sz="4350" b="1" dirty="0">
                <a:solidFill>
                  <a:srgbClr val="3B4540"/>
                </a:solidFill>
                <a:latin typeface="Fraunces Extra Bold" pitchFamily="34" charset="0"/>
                <a:ea typeface="Fraunces Extra Bold" pitchFamily="34" charset="-122"/>
                <a:cs typeface="Fraunces Extra Bold" pitchFamily="34" charset="-120"/>
              </a:rPr>
              <a:t>Sequence Diagram: System Interactions</a:t>
            </a:r>
            <a:endParaRPr lang="en-US" sz="4350" dirty="0"/>
          </a:p>
        </p:txBody>
      </p:sp>
      <p:sp>
        <p:nvSpPr>
          <p:cNvPr id="5" name="Text 3"/>
          <p:cNvSpPr/>
          <p:nvPr/>
        </p:nvSpPr>
        <p:spPr>
          <a:xfrm>
            <a:off x="777240" y="2157174"/>
            <a:ext cx="13075920" cy="1054418"/>
          </a:xfrm>
          <a:prstGeom prst="rect">
            <a:avLst/>
          </a:prstGeom>
          <a:noFill/>
          <a:ln/>
        </p:spPr>
        <p:txBody>
          <a:bodyPr wrap="square" lIns="0" tIns="0" rIns="0" bIns="0" rtlCol="0" anchor="t"/>
          <a:lstStyle/>
          <a:p>
            <a:pPr marL="0" indent="0" algn="l">
              <a:lnSpc>
                <a:spcPts val="2750"/>
              </a:lnSpc>
              <a:buNone/>
            </a:pPr>
            <a:r>
              <a:rPr lang="en-US" sz="1700" dirty="0">
                <a:solidFill>
                  <a:srgbClr val="405449"/>
                </a:solidFill>
                <a:latin typeface="Nobile" pitchFamily="34" charset="0"/>
                <a:ea typeface="Nobile" pitchFamily="34" charset="-122"/>
                <a:cs typeface="Nobile" pitchFamily="34" charset="-120"/>
              </a:rPr>
              <a:t>The Sequence Diagram reveals the temporal relationships between system components, showing how messages are exchanged as events unfold during a user session. This technical view is essential for understanding implementation requirements.</a:t>
            </a:r>
            <a:endParaRPr lang="en-US" sz="1700" dirty="0"/>
          </a:p>
        </p:txBody>
      </p:sp>
      <p:sp>
        <p:nvSpPr>
          <p:cNvPr id="6" name="Shape 4"/>
          <p:cNvSpPr/>
          <p:nvPr/>
        </p:nvSpPr>
        <p:spPr>
          <a:xfrm>
            <a:off x="777240" y="5524857"/>
            <a:ext cx="13075920" cy="30480"/>
          </a:xfrm>
          <a:prstGeom prst="roundRect">
            <a:avLst>
              <a:gd name="adj" fmla="val 655800"/>
            </a:avLst>
          </a:prstGeom>
          <a:solidFill>
            <a:srgbClr val="CED9CE"/>
          </a:solidFill>
          <a:ln/>
        </p:spPr>
      </p:sp>
      <p:sp>
        <p:nvSpPr>
          <p:cNvPr id="7" name="Shape 5"/>
          <p:cNvSpPr/>
          <p:nvPr/>
        </p:nvSpPr>
        <p:spPr>
          <a:xfrm>
            <a:off x="3295412" y="4858643"/>
            <a:ext cx="30480" cy="666274"/>
          </a:xfrm>
          <a:prstGeom prst="roundRect">
            <a:avLst>
              <a:gd name="adj" fmla="val 655800"/>
            </a:avLst>
          </a:prstGeom>
          <a:solidFill>
            <a:srgbClr val="CED9CE"/>
          </a:solidFill>
          <a:ln/>
        </p:spPr>
      </p:sp>
      <p:sp>
        <p:nvSpPr>
          <p:cNvPr id="8" name="Shape 6"/>
          <p:cNvSpPr/>
          <p:nvPr/>
        </p:nvSpPr>
        <p:spPr>
          <a:xfrm>
            <a:off x="3060859" y="5275005"/>
            <a:ext cx="499705" cy="499705"/>
          </a:xfrm>
          <a:prstGeom prst="roundRect">
            <a:avLst>
              <a:gd name="adj" fmla="val 40001"/>
            </a:avLst>
          </a:prstGeom>
          <a:solidFill>
            <a:srgbClr val="E8F3E8"/>
          </a:solidFill>
          <a:ln/>
        </p:spPr>
      </p:sp>
      <p:sp>
        <p:nvSpPr>
          <p:cNvPr id="9" name="Text 7"/>
          <p:cNvSpPr/>
          <p:nvPr/>
        </p:nvSpPr>
        <p:spPr>
          <a:xfrm>
            <a:off x="3144083" y="5316617"/>
            <a:ext cx="333137" cy="416362"/>
          </a:xfrm>
          <a:prstGeom prst="rect">
            <a:avLst/>
          </a:prstGeom>
          <a:noFill/>
          <a:ln/>
        </p:spPr>
        <p:txBody>
          <a:bodyPr wrap="none" lIns="0" tIns="0" rIns="0" bIns="0" rtlCol="0" anchor="t"/>
          <a:lstStyle/>
          <a:p>
            <a:pPr marL="0" indent="0" algn="ctr">
              <a:lnSpc>
                <a:spcPts val="2600"/>
              </a:lnSpc>
              <a:buNone/>
            </a:pPr>
            <a:r>
              <a:rPr lang="en-US" sz="2600" b="1" dirty="0">
                <a:solidFill>
                  <a:srgbClr val="405449"/>
                </a:solidFill>
                <a:latin typeface="Fraunces Extra Bold" pitchFamily="34" charset="0"/>
                <a:ea typeface="Fraunces Extra Bold" pitchFamily="34" charset="-122"/>
                <a:cs typeface="Fraunces Extra Bold" pitchFamily="34" charset="-120"/>
              </a:rPr>
              <a:t>1</a:t>
            </a:r>
            <a:endParaRPr lang="en-US" sz="2600" dirty="0"/>
          </a:p>
        </p:txBody>
      </p:sp>
      <p:sp>
        <p:nvSpPr>
          <p:cNvPr id="10" name="Text 8"/>
          <p:cNvSpPr/>
          <p:nvPr/>
        </p:nvSpPr>
        <p:spPr>
          <a:xfrm>
            <a:off x="1922740" y="3456146"/>
            <a:ext cx="2776180" cy="347067"/>
          </a:xfrm>
          <a:prstGeom prst="rect">
            <a:avLst/>
          </a:prstGeom>
          <a:noFill/>
          <a:ln/>
        </p:spPr>
        <p:txBody>
          <a:bodyPr wrap="none" lIns="0" tIns="0" rIns="0" bIns="0" rtlCol="0" anchor="t"/>
          <a:lstStyle/>
          <a:p>
            <a:pPr marL="0" indent="0" algn="ctr">
              <a:lnSpc>
                <a:spcPts val="2700"/>
              </a:lnSpc>
              <a:buNone/>
            </a:pPr>
            <a:r>
              <a:rPr lang="en-US" sz="2150" b="1" dirty="0">
                <a:solidFill>
                  <a:srgbClr val="405449"/>
                </a:solidFill>
                <a:latin typeface="Fraunces Extra Bold" pitchFamily="34" charset="0"/>
                <a:ea typeface="Fraunces Extra Bold" pitchFamily="34" charset="-122"/>
                <a:cs typeface="Fraunces Extra Bold" pitchFamily="34" charset="-120"/>
              </a:rPr>
              <a:t>Authentication</a:t>
            </a:r>
            <a:endParaRPr lang="en-US" sz="2150" dirty="0"/>
          </a:p>
        </p:txBody>
      </p:sp>
      <p:sp>
        <p:nvSpPr>
          <p:cNvPr id="11" name="Text 9"/>
          <p:cNvSpPr/>
          <p:nvPr/>
        </p:nvSpPr>
        <p:spPr>
          <a:xfrm>
            <a:off x="999292" y="3933587"/>
            <a:ext cx="4623078" cy="702945"/>
          </a:xfrm>
          <a:prstGeom prst="rect">
            <a:avLst/>
          </a:prstGeom>
          <a:noFill/>
          <a:ln/>
        </p:spPr>
        <p:txBody>
          <a:bodyPr wrap="square" lIns="0" tIns="0" rIns="0" bIns="0" rtlCol="0" anchor="t"/>
          <a:lstStyle/>
          <a:p>
            <a:pPr marL="0" indent="0" algn="ctr">
              <a:lnSpc>
                <a:spcPts val="2750"/>
              </a:lnSpc>
              <a:buNone/>
            </a:pPr>
            <a:r>
              <a:rPr lang="en-US" sz="1700" dirty="0">
                <a:solidFill>
                  <a:srgbClr val="405449"/>
                </a:solidFill>
                <a:latin typeface="Nobile" pitchFamily="34" charset="0"/>
                <a:ea typeface="Nobile" pitchFamily="34" charset="-122"/>
                <a:cs typeface="Nobile" pitchFamily="34" charset="-120"/>
              </a:rPr>
              <a:t>User opens app → App validates login with database → Session established</a:t>
            </a:r>
            <a:endParaRPr lang="en-US" sz="1700" dirty="0"/>
          </a:p>
        </p:txBody>
      </p:sp>
      <p:sp>
        <p:nvSpPr>
          <p:cNvPr id="12" name="Shape 10"/>
          <p:cNvSpPr/>
          <p:nvPr/>
        </p:nvSpPr>
        <p:spPr>
          <a:xfrm>
            <a:off x="5965031" y="5524798"/>
            <a:ext cx="30480" cy="666274"/>
          </a:xfrm>
          <a:prstGeom prst="roundRect">
            <a:avLst>
              <a:gd name="adj" fmla="val 655800"/>
            </a:avLst>
          </a:prstGeom>
          <a:solidFill>
            <a:srgbClr val="CED9CE"/>
          </a:solidFill>
          <a:ln/>
        </p:spPr>
      </p:sp>
      <p:sp>
        <p:nvSpPr>
          <p:cNvPr id="13" name="Shape 11"/>
          <p:cNvSpPr/>
          <p:nvPr/>
        </p:nvSpPr>
        <p:spPr>
          <a:xfrm>
            <a:off x="5730478" y="5275005"/>
            <a:ext cx="499705" cy="499705"/>
          </a:xfrm>
          <a:prstGeom prst="roundRect">
            <a:avLst>
              <a:gd name="adj" fmla="val 40001"/>
            </a:avLst>
          </a:prstGeom>
          <a:solidFill>
            <a:srgbClr val="E8F3E8"/>
          </a:solidFill>
          <a:ln/>
        </p:spPr>
      </p:sp>
      <p:sp>
        <p:nvSpPr>
          <p:cNvPr id="14" name="Text 12"/>
          <p:cNvSpPr/>
          <p:nvPr/>
        </p:nvSpPr>
        <p:spPr>
          <a:xfrm>
            <a:off x="5813703" y="5316617"/>
            <a:ext cx="333137" cy="416362"/>
          </a:xfrm>
          <a:prstGeom prst="rect">
            <a:avLst/>
          </a:prstGeom>
          <a:noFill/>
          <a:ln/>
        </p:spPr>
        <p:txBody>
          <a:bodyPr wrap="none" lIns="0" tIns="0" rIns="0" bIns="0" rtlCol="0" anchor="t"/>
          <a:lstStyle/>
          <a:p>
            <a:pPr marL="0" indent="0" algn="ctr">
              <a:lnSpc>
                <a:spcPts val="2600"/>
              </a:lnSpc>
              <a:buNone/>
            </a:pPr>
            <a:r>
              <a:rPr lang="en-US" sz="2600" b="1" dirty="0">
                <a:solidFill>
                  <a:srgbClr val="405449"/>
                </a:solidFill>
                <a:latin typeface="Fraunces Extra Bold" pitchFamily="34" charset="0"/>
                <a:ea typeface="Fraunces Extra Bold" pitchFamily="34" charset="-122"/>
                <a:cs typeface="Fraunces Extra Bold" pitchFamily="34" charset="-120"/>
              </a:rPr>
              <a:t>2</a:t>
            </a:r>
            <a:endParaRPr lang="en-US" sz="2600" dirty="0"/>
          </a:p>
        </p:txBody>
      </p:sp>
      <p:sp>
        <p:nvSpPr>
          <p:cNvPr id="15" name="Text 13"/>
          <p:cNvSpPr/>
          <p:nvPr/>
        </p:nvSpPr>
        <p:spPr>
          <a:xfrm>
            <a:off x="4592241" y="6413183"/>
            <a:ext cx="2776180" cy="347067"/>
          </a:xfrm>
          <a:prstGeom prst="rect">
            <a:avLst/>
          </a:prstGeom>
          <a:noFill/>
          <a:ln/>
        </p:spPr>
        <p:txBody>
          <a:bodyPr wrap="none" lIns="0" tIns="0" rIns="0" bIns="0" rtlCol="0" anchor="t"/>
          <a:lstStyle/>
          <a:p>
            <a:pPr marL="0" indent="0" algn="ctr">
              <a:lnSpc>
                <a:spcPts val="2700"/>
              </a:lnSpc>
              <a:buNone/>
            </a:pPr>
            <a:r>
              <a:rPr lang="en-US" sz="2150" b="1" dirty="0">
                <a:solidFill>
                  <a:srgbClr val="405449"/>
                </a:solidFill>
                <a:latin typeface="Fraunces Extra Bold" pitchFamily="34" charset="0"/>
                <a:ea typeface="Fraunces Extra Bold" pitchFamily="34" charset="-122"/>
                <a:cs typeface="Fraunces Extra Bold" pitchFamily="34" charset="-120"/>
              </a:rPr>
              <a:t>Task Selection</a:t>
            </a:r>
            <a:endParaRPr lang="en-US" sz="2150" dirty="0"/>
          </a:p>
        </p:txBody>
      </p:sp>
      <p:sp>
        <p:nvSpPr>
          <p:cNvPr id="16" name="Text 14"/>
          <p:cNvSpPr/>
          <p:nvPr/>
        </p:nvSpPr>
        <p:spPr>
          <a:xfrm>
            <a:off x="3668792" y="6890623"/>
            <a:ext cx="4623197" cy="702945"/>
          </a:xfrm>
          <a:prstGeom prst="rect">
            <a:avLst/>
          </a:prstGeom>
          <a:noFill/>
          <a:ln/>
        </p:spPr>
        <p:txBody>
          <a:bodyPr wrap="square" lIns="0" tIns="0" rIns="0" bIns="0" rtlCol="0" anchor="t"/>
          <a:lstStyle/>
          <a:p>
            <a:pPr marL="0" indent="0" algn="ctr">
              <a:lnSpc>
                <a:spcPts val="2750"/>
              </a:lnSpc>
              <a:buNone/>
            </a:pPr>
            <a:r>
              <a:rPr lang="en-US" sz="1700" dirty="0">
                <a:solidFill>
                  <a:srgbClr val="405449"/>
                </a:solidFill>
                <a:latin typeface="Nobile" pitchFamily="34" charset="0"/>
                <a:ea typeface="Nobile" pitchFamily="34" charset="-122"/>
                <a:cs typeface="Nobile" pitchFamily="34" charset="-120"/>
              </a:rPr>
              <a:t>User selects task → App fetches details from database → Task displayed</a:t>
            </a:r>
            <a:endParaRPr lang="en-US" sz="1700" dirty="0"/>
          </a:p>
        </p:txBody>
      </p:sp>
      <p:sp>
        <p:nvSpPr>
          <p:cNvPr id="17" name="Shape 15"/>
          <p:cNvSpPr/>
          <p:nvPr/>
        </p:nvSpPr>
        <p:spPr>
          <a:xfrm>
            <a:off x="8634532" y="4858643"/>
            <a:ext cx="30480" cy="666274"/>
          </a:xfrm>
          <a:prstGeom prst="roundRect">
            <a:avLst>
              <a:gd name="adj" fmla="val 655800"/>
            </a:avLst>
          </a:prstGeom>
          <a:solidFill>
            <a:srgbClr val="CED9CE"/>
          </a:solidFill>
          <a:ln/>
        </p:spPr>
      </p:sp>
      <p:sp>
        <p:nvSpPr>
          <p:cNvPr id="18" name="Shape 16"/>
          <p:cNvSpPr/>
          <p:nvPr/>
        </p:nvSpPr>
        <p:spPr>
          <a:xfrm>
            <a:off x="8399978" y="5275005"/>
            <a:ext cx="499705" cy="499705"/>
          </a:xfrm>
          <a:prstGeom prst="roundRect">
            <a:avLst>
              <a:gd name="adj" fmla="val 40001"/>
            </a:avLst>
          </a:prstGeom>
          <a:solidFill>
            <a:srgbClr val="E8F3E8"/>
          </a:solidFill>
          <a:ln/>
        </p:spPr>
      </p:sp>
      <p:sp>
        <p:nvSpPr>
          <p:cNvPr id="19" name="Text 17"/>
          <p:cNvSpPr/>
          <p:nvPr/>
        </p:nvSpPr>
        <p:spPr>
          <a:xfrm>
            <a:off x="8483203" y="5316617"/>
            <a:ext cx="333137" cy="416362"/>
          </a:xfrm>
          <a:prstGeom prst="rect">
            <a:avLst/>
          </a:prstGeom>
          <a:noFill/>
          <a:ln/>
        </p:spPr>
        <p:txBody>
          <a:bodyPr wrap="none" lIns="0" tIns="0" rIns="0" bIns="0" rtlCol="0" anchor="t"/>
          <a:lstStyle/>
          <a:p>
            <a:pPr marL="0" indent="0" algn="ctr">
              <a:lnSpc>
                <a:spcPts val="2600"/>
              </a:lnSpc>
              <a:buNone/>
            </a:pPr>
            <a:r>
              <a:rPr lang="en-US" sz="2600" b="1" dirty="0">
                <a:solidFill>
                  <a:srgbClr val="405449"/>
                </a:solidFill>
                <a:latin typeface="Fraunces Extra Bold" pitchFamily="34" charset="0"/>
                <a:ea typeface="Fraunces Extra Bold" pitchFamily="34" charset="-122"/>
                <a:cs typeface="Fraunces Extra Bold" pitchFamily="34" charset="-120"/>
              </a:rPr>
              <a:t>3</a:t>
            </a:r>
            <a:endParaRPr lang="en-US" sz="2600" dirty="0"/>
          </a:p>
        </p:txBody>
      </p:sp>
      <p:sp>
        <p:nvSpPr>
          <p:cNvPr id="20" name="Text 18"/>
          <p:cNvSpPr/>
          <p:nvPr/>
        </p:nvSpPr>
        <p:spPr>
          <a:xfrm>
            <a:off x="7261741" y="3456146"/>
            <a:ext cx="2776180" cy="347067"/>
          </a:xfrm>
          <a:prstGeom prst="rect">
            <a:avLst/>
          </a:prstGeom>
          <a:noFill/>
          <a:ln/>
        </p:spPr>
        <p:txBody>
          <a:bodyPr wrap="none" lIns="0" tIns="0" rIns="0" bIns="0" rtlCol="0" anchor="t"/>
          <a:lstStyle/>
          <a:p>
            <a:pPr marL="0" indent="0" algn="ctr">
              <a:lnSpc>
                <a:spcPts val="2700"/>
              </a:lnSpc>
              <a:buNone/>
            </a:pPr>
            <a:r>
              <a:rPr lang="en-US" sz="2150" b="1" dirty="0">
                <a:solidFill>
                  <a:srgbClr val="405449"/>
                </a:solidFill>
                <a:latin typeface="Fraunces Extra Bold" pitchFamily="34" charset="0"/>
                <a:ea typeface="Fraunces Extra Bold" pitchFamily="34" charset="-122"/>
                <a:cs typeface="Fraunces Extra Bold" pitchFamily="34" charset="-120"/>
              </a:rPr>
              <a:t>Focus Session</a:t>
            </a:r>
            <a:endParaRPr lang="en-US" sz="2150" dirty="0"/>
          </a:p>
        </p:txBody>
      </p:sp>
      <p:sp>
        <p:nvSpPr>
          <p:cNvPr id="21" name="Text 19"/>
          <p:cNvSpPr/>
          <p:nvPr/>
        </p:nvSpPr>
        <p:spPr>
          <a:xfrm>
            <a:off x="6338292" y="3933587"/>
            <a:ext cx="4623197" cy="702945"/>
          </a:xfrm>
          <a:prstGeom prst="rect">
            <a:avLst/>
          </a:prstGeom>
          <a:noFill/>
          <a:ln/>
        </p:spPr>
        <p:txBody>
          <a:bodyPr wrap="square" lIns="0" tIns="0" rIns="0" bIns="0" rtlCol="0" anchor="t"/>
          <a:lstStyle/>
          <a:p>
            <a:pPr marL="0" indent="0" algn="ctr">
              <a:lnSpc>
                <a:spcPts val="2750"/>
              </a:lnSpc>
              <a:buNone/>
            </a:pPr>
            <a:r>
              <a:rPr lang="en-US" sz="1700" dirty="0">
                <a:solidFill>
                  <a:srgbClr val="405449"/>
                </a:solidFill>
                <a:latin typeface="Nobile" pitchFamily="34" charset="0"/>
                <a:ea typeface="Nobile" pitchFamily="34" charset="-122"/>
                <a:cs typeface="Nobile" pitchFamily="34" charset="-120"/>
              </a:rPr>
              <a:t>User starts session → Timer begins → Notification system monitors activity</a:t>
            </a:r>
            <a:endParaRPr lang="en-US" sz="1700" dirty="0"/>
          </a:p>
        </p:txBody>
      </p:sp>
      <p:sp>
        <p:nvSpPr>
          <p:cNvPr id="22" name="Shape 20"/>
          <p:cNvSpPr/>
          <p:nvPr/>
        </p:nvSpPr>
        <p:spPr>
          <a:xfrm>
            <a:off x="11304151" y="5524798"/>
            <a:ext cx="30480" cy="666274"/>
          </a:xfrm>
          <a:prstGeom prst="roundRect">
            <a:avLst>
              <a:gd name="adj" fmla="val 655800"/>
            </a:avLst>
          </a:prstGeom>
          <a:solidFill>
            <a:srgbClr val="CED9CE"/>
          </a:solidFill>
          <a:ln/>
        </p:spPr>
      </p:sp>
      <p:sp>
        <p:nvSpPr>
          <p:cNvPr id="23" name="Shape 21"/>
          <p:cNvSpPr/>
          <p:nvPr/>
        </p:nvSpPr>
        <p:spPr>
          <a:xfrm>
            <a:off x="11069598" y="5275005"/>
            <a:ext cx="499705" cy="499705"/>
          </a:xfrm>
          <a:prstGeom prst="roundRect">
            <a:avLst>
              <a:gd name="adj" fmla="val 40001"/>
            </a:avLst>
          </a:prstGeom>
          <a:solidFill>
            <a:srgbClr val="E8F3E8"/>
          </a:solidFill>
          <a:ln/>
        </p:spPr>
      </p:sp>
      <p:sp>
        <p:nvSpPr>
          <p:cNvPr id="24" name="Text 22"/>
          <p:cNvSpPr/>
          <p:nvPr/>
        </p:nvSpPr>
        <p:spPr>
          <a:xfrm>
            <a:off x="11152823" y="5316617"/>
            <a:ext cx="333137" cy="416362"/>
          </a:xfrm>
          <a:prstGeom prst="rect">
            <a:avLst/>
          </a:prstGeom>
          <a:noFill/>
          <a:ln/>
        </p:spPr>
        <p:txBody>
          <a:bodyPr wrap="none" lIns="0" tIns="0" rIns="0" bIns="0" rtlCol="0" anchor="t"/>
          <a:lstStyle/>
          <a:p>
            <a:pPr marL="0" indent="0" algn="ctr">
              <a:lnSpc>
                <a:spcPts val="2600"/>
              </a:lnSpc>
              <a:buNone/>
            </a:pPr>
            <a:r>
              <a:rPr lang="en-US" sz="2600" b="1" dirty="0">
                <a:solidFill>
                  <a:srgbClr val="405449"/>
                </a:solidFill>
                <a:latin typeface="Fraunces Extra Bold" pitchFamily="34" charset="0"/>
                <a:ea typeface="Fraunces Extra Bold" pitchFamily="34" charset="-122"/>
                <a:cs typeface="Fraunces Extra Bold" pitchFamily="34" charset="-120"/>
              </a:rPr>
              <a:t>4</a:t>
            </a:r>
            <a:endParaRPr lang="en-US" sz="2600" dirty="0"/>
          </a:p>
        </p:txBody>
      </p:sp>
      <p:sp>
        <p:nvSpPr>
          <p:cNvPr id="25" name="Text 23"/>
          <p:cNvSpPr/>
          <p:nvPr/>
        </p:nvSpPr>
        <p:spPr>
          <a:xfrm>
            <a:off x="9931360" y="6413183"/>
            <a:ext cx="2776180" cy="347067"/>
          </a:xfrm>
          <a:prstGeom prst="rect">
            <a:avLst/>
          </a:prstGeom>
          <a:noFill/>
          <a:ln/>
        </p:spPr>
        <p:txBody>
          <a:bodyPr wrap="none" lIns="0" tIns="0" rIns="0" bIns="0" rtlCol="0" anchor="t"/>
          <a:lstStyle/>
          <a:p>
            <a:pPr marL="0" indent="0" algn="ctr">
              <a:lnSpc>
                <a:spcPts val="2700"/>
              </a:lnSpc>
              <a:buNone/>
            </a:pPr>
            <a:r>
              <a:rPr lang="en-US" sz="2150" b="1" dirty="0">
                <a:solidFill>
                  <a:srgbClr val="405449"/>
                </a:solidFill>
                <a:latin typeface="Fraunces Extra Bold" pitchFamily="34" charset="0"/>
                <a:ea typeface="Fraunces Extra Bold" pitchFamily="34" charset="-122"/>
                <a:cs typeface="Fraunces Extra Bold" pitchFamily="34" charset="-120"/>
              </a:rPr>
              <a:t>Completion</a:t>
            </a:r>
            <a:endParaRPr lang="en-US" sz="2150" dirty="0"/>
          </a:p>
        </p:txBody>
      </p:sp>
      <p:sp>
        <p:nvSpPr>
          <p:cNvPr id="26" name="Text 24"/>
          <p:cNvSpPr/>
          <p:nvPr/>
        </p:nvSpPr>
        <p:spPr>
          <a:xfrm>
            <a:off x="9007912" y="6890623"/>
            <a:ext cx="4623197" cy="702945"/>
          </a:xfrm>
          <a:prstGeom prst="rect">
            <a:avLst/>
          </a:prstGeom>
          <a:noFill/>
          <a:ln/>
        </p:spPr>
        <p:txBody>
          <a:bodyPr wrap="square" lIns="0" tIns="0" rIns="0" bIns="0" rtlCol="0" anchor="t"/>
          <a:lstStyle/>
          <a:p>
            <a:pPr marL="0" indent="0" algn="ctr">
              <a:lnSpc>
                <a:spcPts val="2750"/>
              </a:lnSpc>
              <a:buNone/>
            </a:pPr>
            <a:r>
              <a:rPr lang="en-US" sz="1700" dirty="0">
                <a:solidFill>
                  <a:srgbClr val="405449"/>
                </a:solidFill>
                <a:latin typeface="Nobile" pitchFamily="34" charset="0"/>
                <a:ea typeface="Nobile" pitchFamily="34" charset="-122"/>
                <a:cs typeface="Nobile" pitchFamily="34" charset="-120"/>
              </a:rPr>
              <a:t>Task marked done → App saves progress → Motivation message displayed</a:t>
            </a:r>
            <a:endParaRPr lang="en-US" sz="1700" dirty="0"/>
          </a:p>
        </p:txBody>
      </p:sp>
      <p:pic>
        <p:nvPicPr>
          <p:cNvPr id="28" name="Picture 27">
            <a:extLst>
              <a:ext uri="{FF2B5EF4-FFF2-40B4-BE49-F238E27FC236}">
                <a16:creationId xmlns:a16="http://schemas.microsoft.com/office/drawing/2014/main" id="{D7EC22AB-E17D-1236-68B3-2EBDD86A0FD5}"/>
              </a:ext>
            </a:extLst>
          </p:cNvPr>
          <p:cNvPicPr>
            <a:picLocks noChangeAspect="1"/>
          </p:cNvPicPr>
          <p:nvPr/>
        </p:nvPicPr>
        <p:blipFill>
          <a:blip r:embed="rId3"/>
          <a:stretch>
            <a:fillRect/>
          </a:stretch>
        </p:blipFill>
        <p:spPr>
          <a:xfrm>
            <a:off x="12868506" y="7541545"/>
            <a:ext cx="1761893" cy="67644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1295519" y="1748433"/>
            <a:ext cx="7761327" cy="545306"/>
          </a:xfrm>
          <a:prstGeom prst="rect">
            <a:avLst/>
          </a:prstGeom>
          <a:noFill/>
          <a:ln/>
        </p:spPr>
        <p:txBody>
          <a:bodyPr wrap="none" lIns="0" tIns="0" rIns="0" bIns="0" rtlCol="0" anchor="t"/>
          <a:lstStyle/>
          <a:p>
            <a:pPr marL="0" indent="0" algn="l">
              <a:lnSpc>
                <a:spcPts val="4250"/>
              </a:lnSpc>
              <a:buNone/>
            </a:pPr>
            <a:r>
              <a:rPr lang="en-US" sz="3400" b="1" dirty="0">
                <a:solidFill>
                  <a:srgbClr val="3B4540"/>
                </a:solidFill>
                <a:latin typeface="Fraunces Extra Bold" pitchFamily="34" charset="0"/>
                <a:ea typeface="Fraunces Extra Bold" pitchFamily="34" charset="-122"/>
                <a:cs typeface="Fraunces Extra Bold" pitchFamily="34" charset="-120"/>
              </a:rPr>
              <a:t>System Components and Data Flow</a:t>
            </a:r>
            <a:endParaRPr lang="en-US" sz="3400" dirty="0"/>
          </a:p>
        </p:txBody>
      </p:sp>
      <p:sp>
        <p:nvSpPr>
          <p:cNvPr id="3" name="Text 1"/>
          <p:cNvSpPr/>
          <p:nvPr/>
        </p:nvSpPr>
        <p:spPr>
          <a:xfrm>
            <a:off x="1295519" y="2692122"/>
            <a:ext cx="3240762" cy="327065"/>
          </a:xfrm>
          <a:prstGeom prst="rect">
            <a:avLst/>
          </a:prstGeom>
          <a:noFill/>
          <a:ln/>
        </p:spPr>
        <p:txBody>
          <a:bodyPr wrap="none" lIns="0" tIns="0" rIns="0" bIns="0" rtlCol="0" anchor="t"/>
          <a:lstStyle/>
          <a:p>
            <a:pPr marL="0" indent="0" algn="l">
              <a:lnSpc>
                <a:spcPts val="2550"/>
              </a:lnSpc>
              <a:buNone/>
            </a:pPr>
            <a:r>
              <a:rPr lang="en-US" sz="2050" b="1" dirty="0">
                <a:solidFill>
                  <a:srgbClr val="3B4540"/>
                </a:solidFill>
                <a:latin typeface="Fraunces Extra Bold" pitchFamily="34" charset="0"/>
                <a:ea typeface="Fraunces Extra Bold" pitchFamily="34" charset="-122"/>
                <a:cs typeface="Fraunces Extra Bold" pitchFamily="34" charset="-120"/>
              </a:rPr>
              <a:t>Participant Interactions</a:t>
            </a:r>
            <a:endParaRPr lang="en-US" sz="2050" dirty="0"/>
          </a:p>
        </p:txBody>
      </p:sp>
      <p:sp>
        <p:nvSpPr>
          <p:cNvPr id="4" name="Text 2"/>
          <p:cNvSpPr/>
          <p:nvPr/>
        </p:nvSpPr>
        <p:spPr>
          <a:xfrm>
            <a:off x="1295519" y="3153370"/>
            <a:ext cx="3937040" cy="493633"/>
          </a:xfrm>
          <a:prstGeom prst="rect">
            <a:avLst/>
          </a:prstGeom>
          <a:noFill/>
          <a:ln/>
        </p:spPr>
        <p:txBody>
          <a:bodyPr wrap="square" lIns="0" tIns="0" rIns="0" bIns="0" rtlCol="0" anchor="t"/>
          <a:lstStyle/>
          <a:p>
            <a:pPr marL="0" indent="0" algn="l">
              <a:lnSpc>
                <a:spcPts val="1900"/>
              </a:lnSpc>
              <a:buNone/>
            </a:pPr>
            <a:r>
              <a:rPr lang="en-US" sz="1350" dirty="0">
                <a:solidFill>
                  <a:srgbClr val="405449"/>
                </a:solidFill>
                <a:latin typeface="Nobile" pitchFamily="34" charset="0"/>
                <a:ea typeface="Nobile" pitchFamily="34" charset="-122"/>
                <a:cs typeface="Nobile" pitchFamily="34" charset="-120"/>
              </a:rPr>
              <a:t>The sequence involves five key participants working in concert:</a:t>
            </a:r>
            <a:endParaRPr lang="en-US" sz="1350" dirty="0"/>
          </a:p>
        </p:txBody>
      </p:sp>
      <p:sp>
        <p:nvSpPr>
          <p:cNvPr id="5" name="Text 3"/>
          <p:cNvSpPr/>
          <p:nvPr/>
        </p:nvSpPr>
        <p:spPr>
          <a:xfrm>
            <a:off x="1295519" y="3767733"/>
            <a:ext cx="3937040" cy="1234802"/>
          </a:xfrm>
          <a:prstGeom prst="rect">
            <a:avLst/>
          </a:prstGeom>
          <a:noFill/>
          <a:ln/>
        </p:spPr>
        <p:txBody>
          <a:bodyPr wrap="square" lIns="0" tIns="0" rIns="0" bIns="0" rtlCol="0" anchor="t"/>
          <a:lstStyle/>
          <a:p>
            <a:pPr marL="342900" indent="-342900" algn="l">
              <a:lnSpc>
                <a:spcPts val="1900"/>
              </a:lnSpc>
              <a:buSzPct val="100000"/>
              <a:buChar char="•"/>
            </a:pPr>
            <a:r>
              <a:rPr lang="en-US" sz="1350" dirty="0">
                <a:solidFill>
                  <a:srgbClr val="405449"/>
                </a:solidFill>
                <a:latin typeface="Nobile" pitchFamily="34" charset="0"/>
                <a:ea typeface="Nobile" pitchFamily="34" charset="-122"/>
                <a:cs typeface="Nobile" pitchFamily="34" charset="-120"/>
              </a:rPr>
              <a:t>User initiates actions through the interface</a:t>
            </a:r>
            <a:endParaRPr lang="en-US" sz="1350" dirty="0"/>
          </a:p>
          <a:p>
            <a:pPr marL="342900" indent="-342900" algn="l">
              <a:lnSpc>
                <a:spcPts val="1900"/>
              </a:lnSpc>
              <a:buSzPct val="100000"/>
              <a:buChar char="•"/>
            </a:pPr>
            <a:r>
              <a:rPr lang="en-US" sz="1350" dirty="0">
                <a:solidFill>
                  <a:srgbClr val="405449"/>
                </a:solidFill>
                <a:latin typeface="Nobile" pitchFamily="34" charset="0"/>
                <a:ea typeface="Nobile" pitchFamily="34" charset="-122"/>
                <a:cs typeface="Nobile" pitchFamily="34" charset="-120"/>
              </a:rPr>
              <a:t>Mobile App orchestrates all interactions</a:t>
            </a:r>
            <a:endParaRPr lang="en-US" sz="1350" dirty="0"/>
          </a:p>
          <a:p>
            <a:pPr marL="342900" indent="-342900" algn="l">
              <a:lnSpc>
                <a:spcPts val="1900"/>
              </a:lnSpc>
              <a:buSzPct val="100000"/>
              <a:buChar char="•"/>
            </a:pPr>
            <a:r>
              <a:rPr lang="en-US" sz="1350" dirty="0">
                <a:solidFill>
                  <a:srgbClr val="405449"/>
                </a:solidFill>
                <a:latin typeface="Nobile" pitchFamily="34" charset="0"/>
                <a:ea typeface="Nobile" pitchFamily="34" charset="-122"/>
                <a:cs typeface="Nobile" pitchFamily="34" charset="-120"/>
              </a:rPr>
              <a:t>Focus Timer tracks session duration</a:t>
            </a:r>
            <a:endParaRPr lang="en-US" sz="1350" dirty="0"/>
          </a:p>
          <a:p>
            <a:pPr marL="342900" indent="-342900" algn="l">
              <a:lnSpc>
                <a:spcPts val="1900"/>
              </a:lnSpc>
              <a:buSzPct val="100000"/>
              <a:buChar char="•"/>
            </a:pPr>
            <a:r>
              <a:rPr lang="en-US" sz="1350" dirty="0">
                <a:solidFill>
                  <a:srgbClr val="405449"/>
                </a:solidFill>
                <a:latin typeface="Nobile" pitchFamily="34" charset="0"/>
                <a:ea typeface="Nobile" pitchFamily="34" charset="-122"/>
                <a:cs typeface="Nobile" pitchFamily="34" charset="-120"/>
              </a:rPr>
              <a:t>Notification System sends reminders</a:t>
            </a:r>
            <a:endParaRPr lang="en-US" sz="1350" dirty="0"/>
          </a:p>
          <a:p>
            <a:pPr marL="342900" indent="-342900" algn="l">
              <a:lnSpc>
                <a:spcPts val="1900"/>
              </a:lnSpc>
              <a:buSzPct val="100000"/>
              <a:buChar char="•"/>
            </a:pPr>
            <a:r>
              <a:rPr lang="en-US" sz="1350" dirty="0">
                <a:solidFill>
                  <a:srgbClr val="405449"/>
                </a:solidFill>
                <a:latin typeface="Nobile" pitchFamily="34" charset="0"/>
                <a:ea typeface="Nobile" pitchFamily="34" charset="-122"/>
                <a:cs typeface="Nobile" pitchFamily="34" charset="-120"/>
              </a:rPr>
              <a:t>Database persists user data and progress</a:t>
            </a:r>
            <a:endParaRPr lang="en-US" sz="1350" dirty="0"/>
          </a:p>
        </p:txBody>
      </p:sp>
      <p:sp>
        <p:nvSpPr>
          <p:cNvPr id="6" name="Text 4"/>
          <p:cNvSpPr/>
          <p:nvPr/>
        </p:nvSpPr>
        <p:spPr>
          <a:xfrm>
            <a:off x="1295519" y="5123264"/>
            <a:ext cx="3937040" cy="987266"/>
          </a:xfrm>
          <a:prstGeom prst="rect">
            <a:avLst/>
          </a:prstGeom>
          <a:noFill/>
          <a:ln/>
        </p:spPr>
        <p:txBody>
          <a:bodyPr wrap="square" lIns="0" tIns="0" rIns="0" bIns="0" rtlCol="0" anchor="t"/>
          <a:lstStyle/>
          <a:p>
            <a:pPr marL="0" indent="0" algn="l">
              <a:lnSpc>
                <a:spcPts val="1900"/>
              </a:lnSpc>
              <a:buNone/>
            </a:pPr>
            <a:r>
              <a:rPr lang="en-US" sz="1350" dirty="0">
                <a:solidFill>
                  <a:srgbClr val="405449"/>
                </a:solidFill>
                <a:latin typeface="Nobile" pitchFamily="34" charset="0"/>
                <a:ea typeface="Nobile" pitchFamily="34" charset="-122"/>
                <a:cs typeface="Nobile" pitchFamily="34" charset="-120"/>
              </a:rPr>
              <a:t>Messages flow between these components in a carefully choreographed sequence, ensuring data consistency and responsive user experience throughout the session.</a:t>
            </a:r>
            <a:endParaRPr lang="en-US" sz="1350" dirty="0"/>
          </a:p>
        </p:txBody>
      </p:sp>
      <p:pic>
        <p:nvPicPr>
          <p:cNvPr id="7" name="Image 0" descr="preencoded.png"/>
          <p:cNvPicPr>
            <a:picLocks noChangeAspect="1"/>
          </p:cNvPicPr>
          <p:nvPr/>
        </p:nvPicPr>
        <p:blipFill>
          <a:blip r:embed="rId3"/>
          <a:stretch>
            <a:fillRect/>
          </a:stretch>
        </p:blipFill>
        <p:spPr>
          <a:xfrm>
            <a:off x="5665708" y="2645926"/>
            <a:ext cx="7676555" cy="3684270"/>
          </a:xfrm>
          <a:prstGeom prst="rect">
            <a:avLst/>
          </a:prstGeom>
        </p:spPr>
      </p:pic>
      <p:pic>
        <p:nvPicPr>
          <p:cNvPr id="9" name="Picture 8">
            <a:extLst>
              <a:ext uri="{FF2B5EF4-FFF2-40B4-BE49-F238E27FC236}">
                <a16:creationId xmlns:a16="http://schemas.microsoft.com/office/drawing/2014/main" id="{1F611A0E-2E2B-D13D-AAF1-B803CED87427}"/>
              </a:ext>
            </a:extLst>
          </p:cNvPr>
          <p:cNvPicPr>
            <a:picLocks noChangeAspect="1"/>
          </p:cNvPicPr>
          <p:nvPr/>
        </p:nvPicPr>
        <p:blipFill>
          <a:blip r:embed="rId4"/>
          <a:stretch>
            <a:fillRect/>
          </a:stretch>
        </p:blipFill>
        <p:spPr>
          <a:xfrm>
            <a:off x="12496502" y="7410336"/>
            <a:ext cx="2133898" cy="81926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448395"/>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Project Results</a:t>
            </a:r>
            <a:endParaRPr lang="en-US" sz="4450" dirty="0"/>
          </a:p>
        </p:txBody>
      </p:sp>
      <p:sp>
        <p:nvSpPr>
          <p:cNvPr id="3" name="Shape 1"/>
          <p:cNvSpPr/>
          <p:nvPr/>
        </p:nvSpPr>
        <p:spPr>
          <a:xfrm>
            <a:off x="793790" y="2497336"/>
            <a:ext cx="4196358" cy="2940010"/>
          </a:xfrm>
          <a:prstGeom prst="roundRect">
            <a:avLst>
              <a:gd name="adj" fmla="val 6944"/>
            </a:avLst>
          </a:prstGeom>
          <a:solidFill>
            <a:srgbClr val="E8F3E8"/>
          </a:solidFill>
          <a:ln/>
        </p:spPr>
      </p:sp>
      <p:sp>
        <p:nvSpPr>
          <p:cNvPr id="4" name="Shape 2"/>
          <p:cNvSpPr/>
          <p:nvPr/>
        </p:nvSpPr>
        <p:spPr>
          <a:xfrm>
            <a:off x="1020604" y="2724150"/>
            <a:ext cx="680442" cy="680442"/>
          </a:xfrm>
          <a:prstGeom prst="roundRect">
            <a:avLst>
              <a:gd name="adj" fmla="val 13436980"/>
            </a:avLst>
          </a:prstGeom>
          <a:solidFill>
            <a:srgbClr val="438951"/>
          </a:solidFill>
          <a:ln/>
        </p:spPr>
      </p:sp>
      <p:pic>
        <p:nvPicPr>
          <p:cNvPr id="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07770" y="2911197"/>
            <a:ext cx="306110" cy="306110"/>
          </a:xfrm>
          <a:prstGeom prst="rect">
            <a:avLst/>
          </a:prstGeom>
        </p:spPr>
      </p:pic>
      <p:sp>
        <p:nvSpPr>
          <p:cNvPr id="6" name="Text 3"/>
          <p:cNvSpPr/>
          <p:nvPr/>
        </p:nvSpPr>
        <p:spPr>
          <a:xfrm>
            <a:off x="1020604" y="363140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Use Case Diagram</a:t>
            </a:r>
            <a:endParaRPr lang="en-US" sz="2200" dirty="0"/>
          </a:p>
        </p:txBody>
      </p:sp>
      <p:sp>
        <p:nvSpPr>
          <p:cNvPr id="7" name="Text 4"/>
          <p:cNvSpPr/>
          <p:nvPr/>
        </p:nvSpPr>
        <p:spPr>
          <a:xfrm>
            <a:off x="1020604" y="4121825"/>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Successfully mapped all user interactions and system boundaries</a:t>
            </a:r>
            <a:endParaRPr lang="en-US" sz="1750" dirty="0"/>
          </a:p>
        </p:txBody>
      </p:sp>
      <p:sp>
        <p:nvSpPr>
          <p:cNvPr id="8" name="Shape 5"/>
          <p:cNvSpPr/>
          <p:nvPr/>
        </p:nvSpPr>
        <p:spPr>
          <a:xfrm>
            <a:off x="5216962" y="2497336"/>
            <a:ext cx="4196358" cy="2940010"/>
          </a:xfrm>
          <a:prstGeom prst="roundRect">
            <a:avLst>
              <a:gd name="adj" fmla="val 6944"/>
            </a:avLst>
          </a:prstGeom>
          <a:solidFill>
            <a:srgbClr val="E8F3E8"/>
          </a:solidFill>
          <a:ln/>
        </p:spPr>
      </p:sp>
      <p:sp>
        <p:nvSpPr>
          <p:cNvPr id="9" name="Shape 6"/>
          <p:cNvSpPr/>
          <p:nvPr/>
        </p:nvSpPr>
        <p:spPr>
          <a:xfrm>
            <a:off x="5443776" y="2724150"/>
            <a:ext cx="680442" cy="680442"/>
          </a:xfrm>
          <a:prstGeom prst="roundRect">
            <a:avLst>
              <a:gd name="adj" fmla="val 13436980"/>
            </a:avLst>
          </a:prstGeom>
          <a:solidFill>
            <a:srgbClr val="438951"/>
          </a:solidFill>
          <a:ln/>
        </p:spPr>
      </p:sp>
      <p:pic>
        <p:nvPicPr>
          <p:cNvPr id="10"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30942" y="2911197"/>
            <a:ext cx="306110" cy="306110"/>
          </a:xfrm>
          <a:prstGeom prst="rect">
            <a:avLst/>
          </a:prstGeom>
        </p:spPr>
      </p:pic>
      <p:sp>
        <p:nvSpPr>
          <p:cNvPr id="11" name="Text 7"/>
          <p:cNvSpPr/>
          <p:nvPr/>
        </p:nvSpPr>
        <p:spPr>
          <a:xfrm>
            <a:off x="5443776" y="363140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Activity Diagram</a:t>
            </a:r>
            <a:endParaRPr lang="en-US" sz="2200" dirty="0"/>
          </a:p>
        </p:txBody>
      </p:sp>
      <p:sp>
        <p:nvSpPr>
          <p:cNvPr id="12" name="Text 8"/>
          <p:cNvSpPr/>
          <p:nvPr/>
        </p:nvSpPr>
        <p:spPr>
          <a:xfrm>
            <a:off x="5443776" y="4121825"/>
            <a:ext cx="3742730"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Documented complete workflow from task selection to completion</a:t>
            </a:r>
            <a:endParaRPr lang="en-US" sz="1750" dirty="0"/>
          </a:p>
        </p:txBody>
      </p:sp>
      <p:sp>
        <p:nvSpPr>
          <p:cNvPr id="13" name="Shape 9"/>
          <p:cNvSpPr/>
          <p:nvPr/>
        </p:nvSpPr>
        <p:spPr>
          <a:xfrm>
            <a:off x="9640133" y="2497336"/>
            <a:ext cx="4196358" cy="2940010"/>
          </a:xfrm>
          <a:prstGeom prst="roundRect">
            <a:avLst>
              <a:gd name="adj" fmla="val 6944"/>
            </a:avLst>
          </a:prstGeom>
          <a:solidFill>
            <a:srgbClr val="E8F3E8"/>
          </a:solidFill>
          <a:ln/>
        </p:spPr>
      </p:sp>
      <p:sp>
        <p:nvSpPr>
          <p:cNvPr id="14" name="Shape 10"/>
          <p:cNvSpPr/>
          <p:nvPr/>
        </p:nvSpPr>
        <p:spPr>
          <a:xfrm>
            <a:off x="9866948" y="2724150"/>
            <a:ext cx="680442" cy="680442"/>
          </a:xfrm>
          <a:prstGeom prst="roundRect">
            <a:avLst>
              <a:gd name="adj" fmla="val 13436980"/>
            </a:avLst>
          </a:prstGeom>
          <a:solidFill>
            <a:srgbClr val="438951"/>
          </a:solidFill>
          <a:ln/>
        </p:spPr>
      </p:sp>
      <p:pic>
        <p:nvPicPr>
          <p:cNvPr id="15"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054114" y="2911197"/>
            <a:ext cx="306110" cy="306110"/>
          </a:xfrm>
          <a:prstGeom prst="rect">
            <a:avLst/>
          </a:prstGeom>
        </p:spPr>
      </p:pic>
      <p:sp>
        <p:nvSpPr>
          <p:cNvPr id="16" name="Text 11"/>
          <p:cNvSpPr/>
          <p:nvPr/>
        </p:nvSpPr>
        <p:spPr>
          <a:xfrm>
            <a:off x="9866948" y="363140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Sequence Diagram</a:t>
            </a:r>
            <a:endParaRPr lang="en-US" sz="2200" dirty="0"/>
          </a:p>
        </p:txBody>
      </p:sp>
      <p:sp>
        <p:nvSpPr>
          <p:cNvPr id="17" name="Text 12"/>
          <p:cNvSpPr/>
          <p:nvPr/>
        </p:nvSpPr>
        <p:spPr>
          <a:xfrm>
            <a:off x="9866948" y="4121825"/>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Illustrated temporal relationships and message exchanges between components</a:t>
            </a:r>
            <a:endParaRPr lang="en-US" sz="1750" dirty="0"/>
          </a:p>
        </p:txBody>
      </p:sp>
      <p:sp>
        <p:nvSpPr>
          <p:cNvPr id="18" name="Text 13"/>
          <p:cNvSpPr/>
          <p:nvPr/>
        </p:nvSpPr>
        <p:spPr>
          <a:xfrm>
            <a:off x="793790" y="5692497"/>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All three UML diagrams for the AEIOU Productivity and Focus App were successfully designed, providing comprehensive documentation of system behaviour, user workflows, and technical architecture. These diagrams serve as essential blueprints for development and stakeholder communication.</a:t>
            </a:r>
            <a:endParaRPr lang="en-US" sz="1750" dirty="0"/>
          </a:p>
        </p:txBody>
      </p:sp>
      <p:pic>
        <p:nvPicPr>
          <p:cNvPr id="20" name="Picture 19">
            <a:extLst>
              <a:ext uri="{FF2B5EF4-FFF2-40B4-BE49-F238E27FC236}">
                <a16:creationId xmlns:a16="http://schemas.microsoft.com/office/drawing/2014/main" id="{C474A9F5-EC8C-5D47-9E7A-111FDF244816}"/>
              </a:ext>
            </a:extLst>
          </p:cNvPr>
          <p:cNvPicPr>
            <a:picLocks noChangeAspect="1"/>
          </p:cNvPicPr>
          <p:nvPr/>
        </p:nvPicPr>
        <p:blipFill>
          <a:blip r:embed="rId9"/>
          <a:stretch>
            <a:fillRect/>
          </a:stretch>
        </p:blipFill>
        <p:spPr>
          <a:xfrm>
            <a:off x="12381422" y="7295861"/>
            <a:ext cx="2133898" cy="819264"/>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764</Words>
  <Application>Microsoft Office PowerPoint</Application>
  <PresentationFormat>Custom</PresentationFormat>
  <Paragraphs>93</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Nobile</vt:lpstr>
      <vt:lpstr>Fraunces Extra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Admin</dc:creator>
  <cp:lastModifiedBy>CS8-15 Kedar Jasud</cp:lastModifiedBy>
  <cp:revision>2</cp:revision>
  <dcterms:created xsi:type="dcterms:W3CDTF">2026-01-30T06:31:00Z</dcterms:created>
  <dcterms:modified xsi:type="dcterms:W3CDTF">2026-02-06T05:20:56Z</dcterms:modified>
</cp:coreProperties>
</file>